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76" r:id="rId8"/>
    <p:sldId id="263" r:id="rId9"/>
    <p:sldId id="277" r:id="rId10"/>
    <p:sldId id="264" r:id="rId11"/>
    <p:sldId id="278" r:id="rId12"/>
    <p:sldId id="265" r:id="rId13"/>
    <p:sldId id="279" r:id="rId14"/>
    <p:sldId id="266" r:id="rId15"/>
    <p:sldId id="284" r:id="rId16"/>
    <p:sldId id="280" r:id="rId17"/>
    <p:sldId id="267" r:id="rId18"/>
    <p:sldId id="281" r:id="rId19"/>
    <p:sldId id="268" r:id="rId20"/>
    <p:sldId id="282" r:id="rId21"/>
    <p:sldId id="269" r:id="rId22"/>
    <p:sldId id="283" r:id="rId23"/>
    <p:sldId id="270" r:id="rId24"/>
    <p:sldId id="271" r:id="rId25"/>
    <p:sldId id="272" r:id="rId26"/>
    <p:sldId id="273" r:id="rId27"/>
    <p:sldId id="288" r:id="rId28"/>
    <p:sldId id="274" r:id="rId29"/>
    <p:sldId id="285" r:id="rId30"/>
    <p:sldId id="296" r:id="rId31"/>
    <p:sldId id="286" r:id="rId32"/>
    <p:sldId id="287" r:id="rId33"/>
    <p:sldId id="290" r:id="rId34"/>
    <p:sldId id="291" r:id="rId35"/>
    <p:sldId id="295" r:id="rId36"/>
    <p:sldId id="292" r:id="rId37"/>
    <p:sldId id="293" r:id="rId38"/>
    <p:sldId id="297" r:id="rId39"/>
    <p:sldId id="298" r:id="rId40"/>
    <p:sldId id="299" r:id="rId41"/>
    <p:sldId id="294" r:id="rId4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33" autoAdjust="0"/>
    <p:restoredTop sz="94660"/>
  </p:normalViewPr>
  <p:slideViewPr>
    <p:cSldViewPr>
      <p:cViewPr>
        <p:scale>
          <a:sx n="75" d="100"/>
          <a:sy n="75" d="100"/>
        </p:scale>
        <p:origin x="-119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BA75957-9316-4691-8E75-38C1BF927820}" type="datetimeFigureOut">
              <a:rPr lang="uk-UA" smtClean="0"/>
              <a:t>11.02.2015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75957-9316-4691-8E75-38C1BF927820}" type="datetimeFigureOut">
              <a:rPr lang="uk-UA" smtClean="0"/>
              <a:t>11.02.2015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75957-9316-4691-8E75-38C1BF927820}" type="datetimeFigureOut">
              <a:rPr lang="uk-UA" smtClean="0"/>
              <a:t>11.02.2015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75957-9316-4691-8E75-38C1BF927820}" type="datetimeFigureOut">
              <a:rPr lang="uk-UA" smtClean="0"/>
              <a:t>11.02.2015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A75957-9316-4691-8E75-38C1BF927820}" type="datetimeFigureOut">
              <a:rPr lang="uk-UA" smtClean="0"/>
              <a:t>11.02.2015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BA75957-9316-4691-8E75-38C1BF927820}" type="datetimeFigureOut">
              <a:rPr lang="uk-UA" smtClean="0"/>
              <a:t>11.02.2015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1BA75957-9316-4691-8E75-38C1BF927820}" type="datetimeFigureOut">
              <a:rPr lang="uk-UA" smtClean="0"/>
              <a:t>11.02.2015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BA75957-9316-4691-8E75-38C1BF927820}" type="datetimeFigureOut">
              <a:rPr lang="uk-UA" smtClean="0"/>
              <a:t>11.02.2015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75957-9316-4691-8E75-38C1BF927820}" type="datetimeFigureOut">
              <a:rPr lang="uk-UA" smtClean="0"/>
              <a:t>11.02.2015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081DE9C-50B0-43A6-A7DD-632B36EADBA0}"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BA75957-9316-4691-8E75-38C1BF927820}" type="datetimeFigureOut">
              <a:rPr lang="uk-UA" smtClean="0"/>
              <a:t>11.02.2015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081DE9C-50B0-43A6-A7DD-632B36EADBA0}" type="slidenum">
              <a:rPr lang="uk-UA" smtClean="0"/>
              <a:t>‹#›</a:t>
            </a:fld>
            <a:endParaRPr lang="uk-UA"/>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BA75957-9316-4691-8E75-38C1BF927820}" type="datetimeFigureOut">
              <a:rPr lang="uk-UA" smtClean="0"/>
              <a:t>11.02.2015</a:t>
            </a:fld>
            <a:endParaRPr lang="uk-UA"/>
          </a:p>
        </p:txBody>
      </p:sp>
      <p:sp>
        <p:nvSpPr>
          <p:cNvPr id="9" name="Slide Number Placeholder 8"/>
          <p:cNvSpPr>
            <a:spLocks noGrp="1"/>
          </p:cNvSpPr>
          <p:nvPr>
            <p:ph type="sldNum" sz="quarter" idx="11"/>
          </p:nvPr>
        </p:nvSpPr>
        <p:spPr/>
        <p:txBody>
          <a:bodyPr/>
          <a:lstStyle/>
          <a:p>
            <a:fld id="{E081DE9C-50B0-43A6-A7DD-632B36EADBA0}"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081DE9C-50B0-43A6-A7DD-632B36EADBA0}" type="slidenum">
              <a:rPr lang="uk-UA" smtClean="0"/>
              <a:t>‹#›</a:t>
            </a:fld>
            <a:endParaRPr lang="uk-U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uk-U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A75957-9316-4691-8E75-38C1BF927820}" type="datetimeFigureOut">
              <a:rPr lang="uk-UA" smtClean="0"/>
              <a:t>11.02.2015</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sz="4400" dirty="0"/>
              <a:t>Література українського </a:t>
            </a:r>
            <a:r>
              <a:rPr lang="uk-UA" sz="4400" dirty="0" smtClean="0"/>
              <a:t>«Розстріляного </a:t>
            </a:r>
            <a:r>
              <a:rPr lang="uk-UA" sz="4400" dirty="0"/>
              <a:t>В</a:t>
            </a:r>
            <a:r>
              <a:rPr lang="uk-UA" sz="4400" dirty="0" smtClean="0"/>
              <a:t>ідродження</a:t>
            </a:r>
            <a:r>
              <a:rPr lang="uk-UA" sz="4400" dirty="0"/>
              <a:t>»</a:t>
            </a:r>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153986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Революційний романтизм</a:t>
            </a:r>
          </a:p>
        </p:txBody>
      </p:sp>
      <p:sp>
        <p:nvSpPr>
          <p:cNvPr id="3" name="Объект 2"/>
          <p:cNvSpPr>
            <a:spLocks noGrp="1"/>
          </p:cNvSpPr>
          <p:nvPr>
            <p:ph idx="1"/>
          </p:nvPr>
        </p:nvSpPr>
        <p:spPr/>
        <p:txBody>
          <a:bodyPr>
            <a:normAutofit/>
          </a:bodyPr>
          <a:lstStyle/>
          <a:p>
            <a:pPr marL="114300" indent="0">
              <a:buNone/>
            </a:pPr>
            <a:r>
              <a:rPr lang="uk-UA" dirty="0" smtClean="0"/>
              <a:t>Революційний романтизм - </a:t>
            </a:r>
            <a:r>
              <a:rPr lang="uk-UA" dirty="0"/>
              <a:t>стильова хвиля 10— 20-х років </a:t>
            </a:r>
            <a:r>
              <a:rPr lang="en-US" dirty="0"/>
              <a:t>XX </a:t>
            </a:r>
            <a:r>
              <a:rPr lang="uk-UA" dirty="0"/>
              <a:t>ст. Його основні особливості:</a:t>
            </a:r>
          </a:p>
          <a:p>
            <a:pPr marL="114300" indent="0">
              <a:buNone/>
            </a:pPr>
            <a:r>
              <a:rPr lang="uk-UA" i="1" dirty="0" smtClean="0"/>
              <a:t>•   намагання </a:t>
            </a:r>
            <a:r>
              <a:rPr lang="uk-UA" i="1" dirty="0"/>
              <a:t>«одним ударом» покінчити з усіма суспільними суперечностями</a:t>
            </a:r>
            <a:r>
              <a:rPr lang="uk-UA" i="1" dirty="0" smtClean="0"/>
              <a:t>;</a:t>
            </a:r>
            <a:endParaRPr lang="uk-UA" i="1" dirty="0"/>
          </a:p>
          <a:p>
            <a:pPr marL="114300" indent="0">
              <a:buNone/>
            </a:pPr>
            <a:r>
              <a:rPr lang="uk-UA" i="1" dirty="0" smtClean="0"/>
              <a:t>•   абсолютне </a:t>
            </a:r>
            <a:r>
              <a:rPr lang="uk-UA" i="1" dirty="0"/>
              <a:t>заперечення одних цінностей задля тотального утвердження інших</a:t>
            </a:r>
            <a:r>
              <a:rPr lang="uk-UA" i="1" dirty="0" smtClean="0"/>
              <a:t>;</a:t>
            </a:r>
            <a:endParaRPr lang="uk-UA" i="1" dirty="0"/>
          </a:p>
          <a:p>
            <a:pPr marL="114300" indent="0">
              <a:buNone/>
            </a:pPr>
            <a:r>
              <a:rPr lang="uk-UA" i="1" dirty="0" smtClean="0"/>
              <a:t>•   мотиви </a:t>
            </a:r>
            <a:r>
              <a:rPr lang="uk-UA" i="1" dirty="0"/>
              <a:t>абстрактного </a:t>
            </a:r>
            <a:r>
              <a:rPr lang="uk-UA" i="1" dirty="0" err="1"/>
              <a:t>космізму</a:t>
            </a:r>
            <a:r>
              <a:rPr lang="uk-UA" i="1" dirty="0"/>
              <a:t>, хоч із збереженням національного колориту</a:t>
            </a:r>
            <a:r>
              <a:rPr lang="uk-UA" i="1" dirty="0" smtClean="0"/>
              <a:t>;</a:t>
            </a:r>
            <a:endParaRPr lang="uk-UA" i="1" dirty="0"/>
          </a:p>
          <a:p>
            <a:pPr marL="114300" indent="0">
              <a:buNone/>
            </a:pPr>
            <a:r>
              <a:rPr lang="uk-UA" i="1" dirty="0" smtClean="0"/>
              <a:t>•   аскетизм;</a:t>
            </a:r>
            <a:endParaRPr lang="uk-UA" i="1" dirty="0"/>
          </a:p>
          <a:p>
            <a:pPr marL="114300" indent="0">
              <a:buNone/>
            </a:pPr>
            <a:r>
              <a:rPr lang="uk-UA" i="1" dirty="0" smtClean="0"/>
              <a:t>•   оспівування </a:t>
            </a:r>
            <a:r>
              <a:rPr lang="uk-UA" i="1" dirty="0"/>
              <a:t>«червоного терору».</a:t>
            </a:r>
          </a:p>
          <a:p>
            <a:endParaRPr lang="uk-UA" dirty="0"/>
          </a:p>
          <a:p>
            <a:endParaRPr lang="uk-UA" dirty="0"/>
          </a:p>
        </p:txBody>
      </p:sp>
    </p:spTree>
    <p:extLst>
      <p:ext uri="{BB962C8B-B14F-4D97-AF65-F5344CB8AC3E}">
        <p14:creationId xmlns:p14="http://schemas.microsoft.com/office/powerpoint/2010/main" val="356544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smtClean="0"/>
              <a:t>Найвидатніші представники:</a:t>
            </a:r>
            <a:endParaRPr lang="uk-UA" sz="4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988840"/>
            <a:ext cx="2095500" cy="2847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5573" y="2507996"/>
            <a:ext cx="1979791" cy="29724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2643" y="2062474"/>
            <a:ext cx="1878016" cy="27743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1232495" y="5114093"/>
            <a:ext cx="997645" cy="369332"/>
          </a:xfrm>
          <a:prstGeom prst="rect">
            <a:avLst/>
          </a:prstGeom>
        </p:spPr>
        <p:txBody>
          <a:bodyPr wrap="none">
            <a:spAutoFit/>
          </a:bodyPr>
          <a:lstStyle/>
          <a:p>
            <a:r>
              <a:rPr lang="uk-UA" dirty="0" smtClean="0"/>
              <a:t>В. Еллан</a:t>
            </a:r>
            <a:endParaRPr lang="uk-UA" dirty="0"/>
          </a:p>
        </p:txBody>
      </p:sp>
      <p:sp>
        <p:nvSpPr>
          <p:cNvPr id="5" name="Прямоугольник 4"/>
          <p:cNvSpPr/>
          <p:nvPr/>
        </p:nvSpPr>
        <p:spPr>
          <a:xfrm>
            <a:off x="3994219" y="5665117"/>
            <a:ext cx="1162498" cy="369332"/>
          </a:xfrm>
          <a:prstGeom prst="rect">
            <a:avLst/>
          </a:prstGeom>
        </p:spPr>
        <p:txBody>
          <a:bodyPr wrap="none">
            <a:spAutoFit/>
          </a:bodyPr>
          <a:lstStyle/>
          <a:p>
            <a:r>
              <a:rPr lang="uk-UA" dirty="0" smtClean="0"/>
              <a:t>В. Сосюра</a:t>
            </a:r>
            <a:endParaRPr lang="uk-UA" dirty="0"/>
          </a:p>
        </p:txBody>
      </p:sp>
      <p:sp>
        <p:nvSpPr>
          <p:cNvPr id="6" name="Прямоугольник 5"/>
          <p:cNvSpPr/>
          <p:nvPr/>
        </p:nvSpPr>
        <p:spPr>
          <a:xfrm>
            <a:off x="6509267" y="4967101"/>
            <a:ext cx="1024768" cy="369332"/>
          </a:xfrm>
          <a:prstGeom prst="rect">
            <a:avLst/>
          </a:prstGeom>
        </p:spPr>
        <p:txBody>
          <a:bodyPr wrap="none">
            <a:spAutoFit/>
          </a:bodyPr>
          <a:lstStyle/>
          <a:p>
            <a:r>
              <a:rPr lang="uk-UA" dirty="0" smtClean="0"/>
              <a:t>В. Чумак</a:t>
            </a:r>
            <a:endParaRPr lang="uk-UA" dirty="0"/>
          </a:p>
        </p:txBody>
      </p:sp>
    </p:spTree>
    <p:extLst>
      <p:ext uri="{BB962C8B-B14F-4D97-AF65-F5344CB8AC3E}">
        <p14:creationId xmlns:p14="http://schemas.microsoft.com/office/powerpoint/2010/main" val="3479179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Символізм</a:t>
            </a:r>
          </a:p>
        </p:txBody>
      </p:sp>
      <p:sp>
        <p:nvSpPr>
          <p:cNvPr id="3" name="Объект 2"/>
          <p:cNvSpPr>
            <a:spLocks noGrp="1"/>
          </p:cNvSpPr>
          <p:nvPr>
            <p:ph idx="1"/>
          </p:nvPr>
        </p:nvSpPr>
        <p:spPr/>
        <p:txBody>
          <a:bodyPr>
            <a:normAutofit lnSpcReduction="10000"/>
          </a:bodyPr>
          <a:lstStyle/>
          <a:p>
            <a:pPr marL="114300" indent="0">
              <a:buNone/>
            </a:pPr>
            <a:r>
              <a:rPr lang="uk-UA" dirty="0"/>
              <a:t>Символізм - напрям у художній літературі і мистецтві, що ґрунтується на ідеалістичній філософії, відображенні світу як «вищої реальності» через символи. Основні особливості символізму в українській літературі</a:t>
            </a:r>
            <a:r>
              <a:rPr lang="uk-UA" dirty="0" smtClean="0"/>
              <a:t>:</a:t>
            </a:r>
            <a:endParaRPr lang="uk-UA" dirty="0"/>
          </a:p>
          <a:p>
            <a:pPr marL="114300" indent="0">
              <a:buNone/>
            </a:pPr>
            <a:r>
              <a:rPr lang="uk-UA" i="1" dirty="0" smtClean="0"/>
              <a:t>•   поєднання </a:t>
            </a:r>
            <a:r>
              <a:rPr lang="uk-UA" i="1" dirty="0"/>
              <a:t>абстрактних символів з реальними враженнями</a:t>
            </a:r>
            <a:r>
              <a:rPr lang="uk-UA" i="1" dirty="0" smtClean="0"/>
              <a:t>;</a:t>
            </a:r>
            <a:endParaRPr lang="uk-UA" i="1" dirty="0"/>
          </a:p>
          <a:p>
            <a:pPr marL="114300" indent="0">
              <a:buNone/>
            </a:pPr>
            <a:r>
              <a:rPr lang="uk-UA" i="1" dirty="0" smtClean="0"/>
              <a:t>•   туга </a:t>
            </a:r>
            <a:r>
              <a:rPr lang="uk-UA" i="1" dirty="0"/>
              <a:t>за казковим і прекрасним світом, в якому особа і нація злились би в одне ціле, подолавши відчуженість</a:t>
            </a:r>
            <a:r>
              <a:rPr lang="uk-UA" i="1" dirty="0" smtClean="0"/>
              <a:t>;</a:t>
            </a:r>
            <a:endParaRPr lang="uk-UA" i="1" dirty="0"/>
          </a:p>
          <a:p>
            <a:pPr marL="114300" indent="0">
              <a:buNone/>
            </a:pPr>
            <a:r>
              <a:rPr lang="uk-UA" i="1" dirty="0" smtClean="0"/>
              <a:t>•   особлива </a:t>
            </a:r>
            <a:r>
              <a:rPr lang="uk-UA" i="1" dirty="0"/>
              <a:t>милозвучність</a:t>
            </a:r>
            <a:r>
              <a:rPr lang="uk-UA" i="1" dirty="0" smtClean="0"/>
              <a:t>;</a:t>
            </a:r>
            <a:endParaRPr lang="uk-UA" i="1" dirty="0"/>
          </a:p>
          <a:p>
            <a:pPr marL="114300" indent="0">
              <a:buNone/>
            </a:pPr>
            <a:r>
              <a:rPr lang="uk-UA" i="1" dirty="0" smtClean="0"/>
              <a:t>•   органічне </a:t>
            </a:r>
            <a:r>
              <a:rPr lang="uk-UA" i="1" dirty="0"/>
              <a:t>поєднання принципів Краси і Правди</a:t>
            </a:r>
            <a:r>
              <a:rPr lang="uk-UA" i="1" dirty="0" smtClean="0"/>
              <a:t>;</a:t>
            </a:r>
            <a:endParaRPr lang="uk-UA" i="1" dirty="0"/>
          </a:p>
          <a:p>
            <a:pPr marL="114300" indent="0">
              <a:buNone/>
            </a:pPr>
            <a:r>
              <a:rPr lang="uk-UA" i="1" dirty="0" smtClean="0"/>
              <a:t>•   надання </a:t>
            </a:r>
            <a:r>
              <a:rPr lang="uk-UA" i="1" dirty="0"/>
              <a:t>символістським формам актуального національного змісту</a:t>
            </a:r>
            <a:r>
              <a:rPr lang="uk-UA" i="1" dirty="0" smtClean="0"/>
              <a:t>;</a:t>
            </a:r>
            <a:endParaRPr lang="uk-UA" i="1" dirty="0"/>
          </a:p>
          <a:p>
            <a:pPr marL="114300" indent="0">
              <a:buNone/>
            </a:pPr>
            <a:r>
              <a:rPr lang="uk-UA" i="1" dirty="0" smtClean="0"/>
              <a:t>•   використання </a:t>
            </a:r>
            <a:r>
              <a:rPr lang="uk-UA" i="1" dirty="0"/>
              <a:t>жанрів фольклору;</a:t>
            </a:r>
          </a:p>
          <a:p>
            <a:pPr marL="114300" indent="0">
              <a:buNone/>
            </a:pPr>
            <a:r>
              <a:rPr lang="ru-RU" i="1" dirty="0" smtClean="0"/>
              <a:t>•   </a:t>
            </a:r>
            <a:r>
              <a:rPr lang="ru-RU" i="1" dirty="0" err="1" smtClean="0"/>
              <a:t>визнання</a:t>
            </a:r>
            <a:r>
              <a:rPr lang="ru-RU" i="1" dirty="0" smtClean="0"/>
              <a:t> </a:t>
            </a:r>
            <a:r>
              <a:rPr lang="ru-RU" i="1" dirty="0" err="1"/>
              <a:t>громадських</a:t>
            </a:r>
            <a:r>
              <a:rPr lang="ru-RU" i="1" dirty="0"/>
              <a:t> </a:t>
            </a:r>
            <a:r>
              <a:rPr lang="ru-RU" i="1" dirty="0" err="1"/>
              <a:t>обов’язків</a:t>
            </a:r>
            <a:r>
              <a:rPr lang="ru-RU" i="1" dirty="0"/>
              <a:t> </a:t>
            </a:r>
            <a:r>
              <a:rPr lang="ru-RU" i="1" dirty="0" err="1"/>
              <a:t>літератури</a:t>
            </a:r>
            <a:r>
              <a:rPr lang="ru-RU" i="1" dirty="0"/>
              <a:t>.</a:t>
            </a:r>
          </a:p>
          <a:p>
            <a:endParaRPr lang="ru-RU" dirty="0"/>
          </a:p>
        </p:txBody>
      </p:sp>
    </p:spTree>
    <p:extLst>
      <p:ext uri="{BB962C8B-B14F-4D97-AF65-F5344CB8AC3E}">
        <p14:creationId xmlns:p14="http://schemas.microsoft.com/office/powerpoint/2010/main" val="1709015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Найвидатніші</a:t>
            </a:r>
            <a:r>
              <a:rPr lang="ru-RU" dirty="0"/>
              <a:t> </a:t>
            </a:r>
            <a:r>
              <a:rPr lang="ru-RU" sz="4400" dirty="0" err="1"/>
              <a:t>представники</a:t>
            </a:r>
            <a:r>
              <a:rPr lang="ru-RU" dirty="0" smtClean="0"/>
              <a:t>:</a:t>
            </a:r>
            <a:endParaRPr lang="uk-U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297" y="1988840"/>
            <a:ext cx="1905000" cy="2714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0659" r="5562"/>
          <a:stretch/>
        </p:blipFill>
        <p:spPr bwMode="auto">
          <a:xfrm>
            <a:off x="3347864" y="2677636"/>
            <a:ext cx="1932040" cy="27961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2066312"/>
            <a:ext cx="1905000" cy="26193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941636" y="4886247"/>
            <a:ext cx="1128322" cy="369332"/>
          </a:xfrm>
          <a:prstGeom prst="rect">
            <a:avLst/>
          </a:prstGeom>
        </p:spPr>
        <p:txBody>
          <a:bodyPr wrap="none">
            <a:spAutoFit/>
          </a:bodyPr>
          <a:lstStyle/>
          <a:p>
            <a:r>
              <a:rPr lang="ru-RU" i="1" dirty="0" smtClean="0"/>
              <a:t>П. </a:t>
            </a:r>
            <a:r>
              <a:rPr lang="ru-RU" i="1" dirty="0" err="1" smtClean="0"/>
              <a:t>Тичина</a:t>
            </a:r>
            <a:endParaRPr lang="uk-UA" i="1" dirty="0"/>
          </a:p>
        </p:txBody>
      </p:sp>
      <p:sp>
        <p:nvSpPr>
          <p:cNvPr id="5" name="Прямоугольник 4"/>
          <p:cNvSpPr/>
          <p:nvPr/>
        </p:nvSpPr>
        <p:spPr>
          <a:xfrm>
            <a:off x="3814132" y="5660937"/>
            <a:ext cx="999504" cy="369332"/>
          </a:xfrm>
          <a:prstGeom prst="rect">
            <a:avLst/>
          </a:prstGeom>
        </p:spPr>
        <p:txBody>
          <a:bodyPr wrap="none">
            <a:spAutoFit/>
          </a:bodyPr>
          <a:lstStyle/>
          <a:p>
            <a:r>
              <a:rPr lang="ru-RU" i="1" dirty="0" smtClean="0"/>
              <a:t>0. Олесь</a:t>
            </a:r>
            <a:endParaRPr lang="uk-UA" i="1" dirty="0"/>
          </a:p>
        </p:txBody>
      </p:sp>
      <p:sp>
        <p:nvSpPr>
          <p:cNvPr id="6" name="Прямоугольник 5"/>
          <p:cNvSpPr/>
          <p:nvPr/>
        </p:nvSpPr>
        <p:spPr>
          <a:xfrm>
            <a:off x="6066399" y="4752863"/>
            <a:ext cx="1508490" cy="369332"/>
          </a:xfrm>
          <a:prstGeom prst="rect">
            <a:avLst/>
          </a:prstGeom>
        </p:spPr>
        <p:txBody>
          <a:bodyPr wrap="none">
            <a:spAutoFit/>
          </a:bodyPr>
          <a:lstStyle/>
          <a:p>
            <a:r>
              <a:rPr lang="ru-RU" i="1" dirty="0" err="1" smtClean="0"/>
              <a:t>С.Черкасенко</a:t>
            </a:r>
            <a:endParaRPr lang="uk-UA" i="1" dirty="0"/>
          </a:p>
        </p:txBody>
      </p:sp>
    </p:spTree>
    <p:extLst>
      <p:ext uri="{BB962C8B-B14F-4D97-AF65-F5344CB8AC3E}">
        <p14:creationId xmlns:p14="http://schemas.microsoft.com/office/powerpoint/2010/main" val="2776643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Імпресіонізм</a:t>
            </a:r>
          </a:p>
        </p:txBody>
      </p:sp>
      <p:sp>
        <p:nvSpPr>
          <p:cNvPr id="3" name="Объект 2"/>
          <p:cNvSpPr>
            <a:spLocks noGrp="1"/>
          </p:cNvSpPr>
          <p:nvPr>
            <p:ph idx="1"/>
          </p:nvPr>
        </p:nvSpPr>
        <p:spPr/>
        <p:txBody>
          <a:bodyPr>
            <a:noAutofit/>
          </a:bodyPr>
          <a:lstStyle/>
          <a:p>
            <a:pPr marL="114300" indent="0">
              <a:buNone/>
            </a:pPr>
            <a:r>
              <a:rPr lang="uk-UA" sz="2000" i="1" dirty="0" smtClean="0"/>
              <a:t>Імпресіонізм</a:t>
            </a:r>
            <a:r>
              <a:rPr lang="uk-UA" sz="2000" dirty="0" smtClean="0"/>
              <a:t> - </a:t>
            </a:r>
            <a:r>
              <a:rPr lang="uk-UA" sz="2000" dirty="0"/>
              <a:t>напрям у мистецтві останньої третини </a:t>
            </a:r>
            <a:r>
              <a:rPr lang="en-US" sz="2000" dirty="0"/>
              <a:t>XIX - </a:t>
            </a:r>
            <a:r>
              <a:rPr lang="uk-UA" sz="2000" dirty="0"/>
              <a:t>початку </a:t>
            </a:r>
            <a:r>
              <a:rPr lang="en-US" sz="2000" dirty="0"/>
              <a:t>XX </a:t>
            </a:r>
            <a:r>
              <a:rPr lang="uk-UA" sz="2000" dirty="0"/>
              <a:t>ст. представники якого прагнули до безпосереднього відтворення переживань, настроїв і вражень. Імпресіоністи боролись проти рутинного академізму й салонного мистецтва, виступали за відтворення краси навколишнього світу, повсякденного життя. Вони вважали, що художник повинен зображувати навколишнє так, як він його споглядає і відчуває. Звідси - пошук нових художніх засобів, найповніша передача зорових вражень, життєствердне захоплення красою світу. Основну увагу імпресіоністи приділяли відтворенню змін у настрої, фіксуванню хвилинних вражень. Імпресіонізму притаманна витончена фантастика, поетизація старовини, екзотика. </a:t>
            </a:r>
            <a:endParaRPr lang="uk-UA" sz="2000" i="1" dirty="0"/>
          </a:p>
        </p:txBody>
      </p:sp>
    </p:spTree>
    <p:extLst>
      <p:ext uri="{BB962C8B-B14F-4D97-AF65-F5344CB8AC3E}">
        <p14:creationId xmlns:p14="http://schemas.microsoft.com/office/powerpoint/2010/main" val="4079222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000" dirty="0"/>
              <a:t>Для імпресіонізму є характерним</a:t>
            </a:r>
            <a:r>
              <a:rPr lang="uk-UA" sz="4000" dirty="0" smtClean="0"/>
              <a:t>:</a:t>
            </a:r>
            <a:endParaRPr lang="uk-UA" sz="4000" dirty="0"/>
          </a:p>
        </p:txBody>
      </p:sp>
      <p:sp>
        <p:nvSpPr>
          <p:cNvPr id="3" name="Объект 2"/>
          <p:cNvSpPr>
            <a:spLocks noGrp="1"/>
          </p:cNvSpPr>
          <p:nvPr>
            <p:ph idx="1"/>
          </p:nvPr>
        </p:nvSpPr>
        <p:spPr/>
        <p:txBody>
          <a:bodyPr>
            <a:normAutofit fontScale="92500"/>
          </a:bodyPr>
          <a:lstStyle/>
          <a:p>
            <a:pPr marL="114300" indent="0">
              <a:buNone/>
            </a:pPr>
            <a:r>
              <a:rPr lang="uk-UA" sz="2400" i="1" dirty="0" smtClean="0"/>
              <a:t>•   </a:t>
            </a:r>
            <a:r>
              <a:rPr lang="uk-UA" sz="2400" i="1" dirty="0"/>
              <a:t>зображення не самого предмета, а враження від нього;</a:t>
            </a:r>
          </a:p>
          <a:p>
            <a:pPr marL="114300" indent="0">
              <a:buNone/>
            </a:pPr>
            <a:r>
              <a:rPr lang="uk-UA" sz="2400" i="1" dirty="0"/>
              <a:t>•   «звуковий» пейзаж:</a:t>
            </a:r>
          </a:p>
          <a:p>
            <a:pPr marL="114300" indent="0">
              <a:buNone/>
            </a:pPr>
            <a:r>
              <a:rPr lang="uk-UA" sz="2400" i="1" dirty="0"/>
              <a:t>•   естетична функція кольорів і світлотіней;</a:t>
            </a:r>
          </a:p>
          <a:p>
            <a:pPr marL="114300" indent="0">
              <a:buNone/>
            </a:pPr>
            <a:r>
              <a:rPr lang="uk-UA" sz="2400" i="1" dirty="0"/>
              <a:t>•   урочиста пряма мова (монолог, діалог);</a:t>
            </a:r>
          </a:p>
          <a:p>
            <a:pPr marL="114300" indent="0">
              <a:buNone/>
            </a:pPr>
            <a:r>
              <a:rPr lang="uk-UA" sz="2400" i="1" dirty="0"/>
              <a:t>•   калейдоскопічність і фрагментарність зображуваного;</a:t>
            </a:r>
          </a:p>
          <a:p>
            <a:pPr marL="114300" indent="0">
              <a:buNone/>
            </a:pPr>
            <a:r>
              <a:rPr lang="uk-UA" sz="2400" i="1" dirty="0"/>
              <a:t>•   на першому плані — не послідовна зміна подій і явищ (фабула), а окремі фрагменти, відбиті у свідомості героя;</a:t>
            </a:r>
          </a:p>
          <a:p>
            <a:pPr marL="114300" indent="0">
              <a:buNone/>
            </a:pPr>
            <a:r>
              <a:rPr lang="uk-UA" sz="2400" i="1" dirty="0"/>
              <a:t>•   ситуаційне напруження;</a:t>
            </a:r>
          </a:p>
          <a:p>
            <a:pPr marL="114300" indent="0">
              <a:buNone/>
            </a:pPr>
            <a:r>
              <a:rPr lang="uk-UA" sz="2400" i="1" dirty="0"/>
              <a:t>•   підкреслений ліризм;</a:t>
            </a:r>
          </a:p>
          <a:p>
            <a:pPr marL="114300" indent="0">
              <a:buNone/>
            </a:pPr>
            <a:r>
              <a:rPr lang="uk-UA" sz="2400" i="1" dirty="0"/>
              <a:t>•   тропи для підсилення асоціативних відчуттів і вражень.</a:t>
            </a:r>
            <a:endParaRPr lang="uk-UA" sz="2400" i="1" dirty="0"/>
          </a:p>
        </p:txBody>
      </p:sp>
    </p:spTree>
    <p:extLst>
      <p:ext uri="{BB962C8B-B14F-4D97-AF65-F5344CB8AC3E}">
        <p14:creationId xmlns:p14="http://schemas.microsoft.com/office/powerpoint/2010/main" val="2717020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Найвидатніші представники:</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768" y="1988840"/>
            <a:ext cx="1800200" cy="23942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156" y="2521432"/>
            <a:ext cx="1707718" cy="24932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0" y="2870846"/>
            <a:ext cx="1719182" cy="24498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192" y="2071392"/>
            <a:ext cx="1635680" cy="24163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354450" y="4383106"/>
            <a:ext cx="1556836" cy="369332"/>
          </a:xfrm>
          <a:prstGeom prst="rect">
            <a:avLst/>
          </a:prstGeom>
        </p:spPr>
        <p:txBody>
          <a:bodyPr wrap="none">
            <a:spAutoFit/>
          </a:bodyPr>
          <a:lstStyle/>
          <a:p>
            <a:r>
              <a:rPr lang="uk-UA" dirty="0" smtClean="0"/>
              <a:t>М. Хвильовий</a:t>
            </a:r>
            <a:endParaRPr lang="uk-UA" dirty="0"/>
          </a:p>
        </p:txBody>
      </p:sp>
      <p:sp>
        <p:nvSpPr>
          <p:cNvPr id="5" name="Прямоугольник 4"/>
          <p:cNvSpPr/>
          <p:nvPr/>
        </p:nvSpPr>
        <p:spPr>
          <a:xfrm>
            <a:off x="2701504" y="5014700"/>
            <a:ext cx="1015021" cy="369332"/>
          </a:xfrm>
          <a:prstGeom prst="rect">
            <a:avLst/>
          </a:prstGeom>
        </p:spPr>
        <p:txBody>
          <a:bodyPr wrap="none">
            <a:spAutoFit/>
          </a:bodyPr>
          <a:lstStyle/>
          <a:p>
            <a:r>
              <a:rPr lang="uk-UA" dirty="0" smtClean="0"/>
              <a:t>М. </a:t>
            </a:r>
            <a:r>
              <a:rPr lang="uk-UA" dirty="0" err="1" smtClean="0"/>
              <a:t>Ірчан</a:t>
            </a:r>
            <a:endParaRPr lang="uk-UA" dirty="0"/>
          </a:p>
        </p:txBody>
      </p:sp>
      <p:sp>
        <p:nvSpPr>
          <p:cNvPr id="6" name="Прямоугольник 5"/>
          <p:cNvSpPr/>
          <p:nvPr/>
        </p:nvSpPr>
        <p:spPr>
          <a:xfrm>
            <a:off x="4676930" y="5326514"/>
            <a:ext cx="1128322" cy="369332"/>
          </a:xfrm>
          <a:prstGeom prst="rect">
            <a:avLst/>
          </a:prstGeom>
        </p:spPr>
        <p:txBody>
          <a:bodyPr wrap="none">
            <a:spAutoFit/>
          </a:bodyPr>
          <a:lstStyle/>
          <a:p>
            <a:r>
              <a:rPr lang="uk-UA" dirty="0" smtClean="0"/>
              <a:t>П. Тичина</a:t>
            </a:r>
            <a:endParaRPr lang="uk-UA" dirty="0"/>
          </a:p>
        </p:txBody>
      </p:sp>
      <p:sp>
        <p:nvSpPr>
          <p:cNvPr id="7" name="Прямоугольник 6"/>
          <p:cNvSpPr/>
          <p:nvPr/>
        </p:nvSpPr>
        <p:spPr>
          <a:xfrm>
            <a:off x="6605648" y="4567772"/>
            <a:ext cx="1024768" cy="369332"/>
          </a:xfrm>
          <a:prstGeom prst="rect">
            <a:avLst/>
          </a:prstGeom>
        </p:spPr>
        <p:txBody>
          <a:bodyPr wrap="none">
            <a:spAutoFit/>
          </a:bodyPr>
          <a:lstStyle/>
          <a:p>
            <a:r>
              <a:rPr lang="uk-UA" dirty="0" smtClean="0"/>
              <a:t>В. Чумак</a:t>
            </a:r>
            <a:endParaRPr lang="uk-UA" dirty="0"/>
          </a:p>
        </p:txBody>
      </p:sp>
    </p:spTree>
    <p:extLst>
      <p:ext uri="{BB962C8B-B14F-4D97-AF65-F5344CB8AC3E}">
        <p14:creationId xmlns:p14="http://schemas.microsoft.com/office/powerpoint/2010/main" val="667821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Неореалізм</a:t>
            </a:r>
          </a:p>
        </p:txBody>
      </p:sp>
      <p:sp>
        <p:nvSpPr>
          <p:cNvPr id="3" name="Объект 2"/>
          <p:cNvSpPr>
            <a:spLocks noGrp="1"/>
          </p:cNvSpPr>
          <p:nvPr>
            <p:ph idx="1"/>
          </p:nvPr>
        </p:nvSpPr>
        <p:spPr/>
        <p:txBody>
          <a:bodyPr>
            <a:normAutofit/>
          </a:bodyPr>
          <a:lstStyle/>
          <a:p>
            <a:pPr marL="114300" indent="0">
              <a:buNone/>
            </a:pPr>
            <a:r>
              <a:rPr lang="uk-UA" dirty="0"/>
              <a:t>Неореалізм - стильова течія 20-х років </a:t>
            </a:r>
            <a:r>
              <a:rPr lang="en-US" dirty="0"/>
              <a:t>XX </a:t>
            </a:r>
            <a:r>
              <a:rPr lang="uk-UA" dirty="0"/>
              <a:t>ст., для якої характерні</a:t>
            </a:r>
            <a:r>
              <a:rPr lang="uk-UA" dirty="0" smtClean="0"/>
              <a:t>:</a:t>
            </a:r>
            <a:endParaRPr lang="uk-UA" dirty="0"/>
          </a:p>
          <a:p>
            <a:pPr marL="114300" indent="0">
              <a:buNone/>
            </a:pPr>
            <a:r>
              <a:rPr lang="uk-UA" i="1" dirty="0" smtClean="0"/>
              <a:t>•   документальна </a:t>
            </a:r>
            <a:r>
              <a:rPr lang="uk-UA" i="1" dirty="0"/>
              <a:t>достовірність</a:t>
            </a:r>
            <a:r>
              <a:rPr lang="uk-UA" i="1" dirty="0" smtClean="0"/>
              <a:t>;</a:t>
            </a:r>
            <a:endParaRPr lang="uk-UA" i="1" dirty="0"/>
          </a:p>
          <a:p>
            <a:pPr marL="114300" indent="0">
              <a:buNone/>
            </a:pPr>
            <a:r>
              <a:rPr lang="uk-UA" i="1" dirty="0" smtClean="0"/>
              <a:t>•   філософсько-аналітичне </a:t>
            </a:r>
            <a:r>
              <a:rPr lang="uk-UA" i="1" dirty="0"/>
              <a:t>заглиблення і ліризм</a:t>
            </a:r>
            <a:r>
              <a:rPr lang="uk-UA" i="1" dirty="0" smtClean="0"/>
              <a:t>;</a:t>
            </a:r>
            <a:endParaRPr lang="uk-UA" i="1" dirty="0"/>
          </a:p>
          <a:p>
            <a:pPr marL="114300" indent="0">
              <a:buNone/>
            </a:pPr>
            <a:r>
              <a:rPr lang="uk-UA" i="1" dirty="0" smtClean="0"/>
              <a:t>•   промовиста </a:t>
            </a:r>
            <a:r>
              <a:rPr lang="uk-UA" i="1" dirty="0"/>
              <a:t>деталь значить більше, ніж сюжет</a:t>
            </a:r>
            <a:r>
              <a:rPr lang="uk-UA" i="1" dirty="0" smtClean="0"/>
              <a:t>;</a:t>
            </a:r>
            <a:endParaRPr lang="uk-UA" i="1" dirty="0"/>
          </a:p>
          <a:p>
            <a:pPr marL="114300" indent="0">
              <a:buNone/>
            </a:pPr>
            <a:r>
              <a:rPr lang="uk-UA" i="1" dirty="0" smtClean="0"/>
              <a:t>•   подолання </a:t>
            </a:r>
            <a:r>
              <a:rPr lang="uk-UA" i="1" dirty="0"/>
              <a:t>дистанції між суб’єктом і об’єктом зображуваного</a:t>
            </a:r>
            <a:r>
              <a:rPr lang="uk-UA" i="1" dirty="0" smtClean="0"/>
              <a:t>.</a:t>
            </a:r>
            <a:endParaRPr lang="uk-UA" i="1" dirty="0"/>
          </a:p>
        </p:txBody>
      </p:sp>
    </p:spTree>
    <p:extLst>
      <p:ext uri="{BB962C8B-B14F-4D97-AF65-F5344CB8AC3E}">
        <p14:creationId xmlns:p14="http://schemas.microsoft.com/office/powerpoint/2010/main" val="2958228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Найвидатніші представники:</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2132856"/>
            <a:ext cx="1872208" cy="27693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12328"/>
          <a:stretch/>
        </p:blipFill>
        <p:spPr bwMode="auto">
          <a:xfrm>
            <a:off x="3318924" y="2437908"/>
            <a:ext cx="2054168" cy="28364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b="5966"/>
          <a:stretch/>
        </p:blipFill>
        <p:spPr bwMode="auto">
          <a:xfrm>
            <a:off x="6089723" y="2204162"/>
            <a:ext cx="1872208" cy="26266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956572" y="4905039"/>
            <a:ext cx="1182183" cy="369332"/>
          </a:xfrm>
          <a:prstGeom prst="rect">
            <a:avLst/>
          </a:prstGeom>
        </p:spPr>
        <p:txBody>
          <a:bodyPr wrap="none">
            <a:spAutoFit/>
          </a:bodyPr>
          <a:lstStyle/>
          <a:p>
            <a:r>
              <a:rPr lang="uk-UA" dirty="0" smtClean="0"/>
              <a:t>Г. Косинка</a:t>
            </a:r>
            <a:endParaRPr lang="uk-UA" dirty="0"/>
          </a:p>
        </p:txBody>
      </p:sp>
      <p:sp>
        <p:nvSpPr>
          <p:cNvPr id="5" name="Прямоугольник 4"/>
          <p:cNvSpPr/>
          <p:nvPr/>
        </p:nvSpPr>
        <p:spPr>
          <a:xfrm>
            <a:off x="3432136" y="5381667"/>
            <a:ext cx="1827744" cy="369332"/>
          </a:xfrm>
          <a:prstGeom prst="rect">
            <a:avLst/>
          </a:prstGeom>
        </p:spPr>
        <p:txBody>
          <a:bodyPr wrap="none">
            <a:spAutoFit/>
          </a:bodyPr>
          <a:lstStyle/>
          <a:p>
            <a:r>
              <a:rPr lang="uk-UA" dirty="0" smtClean="0"/>
              <a:t>В. Підмогильний</a:t>
            </a:r>
            <a:endParaRPr lang="uk-UA" dirty="0"/>
          </a:p>
        </p:txBody>
      </p:sp>
      <p:sp>
        <p:nvSpPr>
          <p:cNvPr id="6" name="Прямоугольник 5"/>
          <p:cNvSpPr/>
          <p:nvPr/>
        </p:nvSpPr>
        <p:spPr>
          <a:xfrm>
            <a:off x="6374848" y="4958678"/>
            <a:ext cx="1301959" cy="369332"/>
          </a:xfrm>
          <a:prstGeom prst="rect">
            <a:avLst/>
          </a:prstGeom>
        </p:spPr>
        <p:txBody>
          <a:bodyPr wrap="none">
            <a:spAutoFit/>
          </a:bodyPr>
          <a:lstStyle/>
          <a:p>
            <a:r>
              <a:rPr lang="uk-UA" dirty="0" smtClean="0"/>
              <a:t>Є. Плужник</a:t>
            </a:r>
            <a:endParaRPr lang="uk-UA" dirty="0"/>
          </a:p>
        </p:txBody>
      </p:sp>
    </p:spTree>
    <p:extLst>
      <p:ext uri="{BB962C8B-B14F-4D97-AF65-F5344CB8AC3E}">
        <p14:creationId xmlns:p14="http://schemas.microsoft.com/office/powerpoint/2010/main" val="1981001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Авангардизм</a:t>
            </a:r>
          </a:p>
        </p:txBody>
      </p:sp>
      <p:sp>
        <p:nvSpPr>
          <p:cNvPr id="3" name="Объект 2"/>
          <p:cNvSpPr>
            <a:spLocks noGrp="1"/>
          </p:cNvSpPr>
          <p:nvPr>
            <p:ph idx="1"/>
          </p:nvPr>
        </p:nvSpPr>
        <p:spPr/>
        <p:txBody>
          <a:bodyPr>
            <a:normAutofit/>
          </a:bodyPr>
          <a:lstStyle/>
          <a:p>
            <a:pPr marL="114300" indent="0">
              <a:buNone/>
            </a:pPr>
            <a:r>
              <a:rPr lang="uk-UA" i="1" dirty="0"/>
              <a:t>Авангардизм</a:t>
            </a:r>
            <a:r>
              <a:rPr lang="uk-UA" dirty="0"/>
              <a:t> - термін на означення так званих лівих течій у мистецтві, для яких є характерним</a:t>
            </a:r>
            <a:r>
              <a:rPr lang="uk-UA" dirty="0" smtClean="0"/>
              <a:t>:</a:t>
            </a:r>
            <a:endParaRPr lang="uk-UA" dirty="0"/>
          </a:p>
          <a:p>
            <a:pPr marL="114300" indent="0">
              <a:buNone/>
            </a:pPr>
            <a:r>
              <a:rPr lang="uk-UA" i="1" dirty="0" smtClean="0"/>
              <a:t>•   тенденція </a:t>
            </a:r>
            <a:r>
              <a:rPr lang="uk-UA" i="1" dirty="0"/>
              <a:t>до радикальної зміни комунікативних функцій літератури й мистецтва</a:t>
            </a:r>
            <a:r>
              <a:rPr lang="uk-UA" i="1" dirty="0" smtClean="0"/>
              <a:t>;</a:t>
            </a:r>
            <a:endParaRPr lang="uk-UA" i="1" dirty="0"/>
          </a:p>
          <a:p>
            <a:pPr marL="114300" indent="0">
              <a:buNone/>
            </a:pPr>
            <a:r>
              <a:rPr lang="uk-UA" i="1" dirty="0" smtClean="0"/>
              <a:t>•   безапеляційне </a:t>
            </a:r>
            <a:r>
              <a:rPr lang="uk-UA" i="1" dirty="0"/>
              <a:t>заперечення традицій</a:t>
            </a:r>
            <a:r>
              <a:rPr lang="uk-UA" i="1" dirty="0" smtClean="0"/>
              <a:t>;</a:t>
            </a:r>
            <a:endParaRPr lang="uk-UA" i="1" dirty="0"/>
          </a:p>
          <a:p>
            <a:pPr marL="114300" indent="0">
              <a:buNone/>
            </a:pPr>
            <a:r>
              <a:rPr lang="uk-UA" i="1" dirty="0" smtClean="0"/>
              <a:t>•  експерименти </a:t>
            </a:r>
            <a:r>
              <a:rPr lang="uk-UA" i="1" dirty="0"/>
              <a:t>з формою</a:t>
            </a:r>
            <a:r>
              <a:rPr lang="uk-UA" i="1" dirty="0" smtClean="0"/>
              <a:t>;</a:t>
            </a:r>
            <a:endParaRPr lang="uk-UA" i="1" dirty="0"/>
          </a:p>
          <a:p>
            <a:pPr marL="114300" indent="0">
              <a:buNone/>
            </a:pPr>
            <a:r>
              <a:rPr lang="uk-UA" i="1" dirty="0" smtClean="0"/>
              <a:t>•   свідомий </a:t>
            </a:r>
            <a:r>
              <a:rPr lang="uk-UA" i="1" dirty="0"/>
              <a:t>епатаж;</a:t>
            </a:r>
          </a:p>
          <a:p>
            <a:pPr marL="114300" indent="0">
              <a:buNone/>
            </a:pPr>
            <a:r>
              <a:rPr lang="uk-UA" i="1" dirty="0" smtClean="0"/>
              <a:t>•   перейняття </a:t>
            </a:r>
            <a:r>
              <a:rPr lang="uk-UA" i="1" dirty="0"/>
              <a:t>від модернізму деяких </a:t>
            </a:r>
            <a:r>
              <a:rPr lang="uk-UA" i="1" dirty="0" smtClean="0"/>
              <a:t>формальних </a:t>
            </a:r>
            <a:r>
              <a:rPr lang="uk-UA" i="1" dirty="0"/>
              <a:t>ознак з одночасним відкиданням філософської (духовної) основи.</a:t>
            </a:r>
          </a:p>
          <a:p>
            <a:endParaRPr lang="uk-UA" i="1" dirty="0"/>
          </a:p>
          <a:p>
            <a:endParaRPr lang="uk-UA" dirty="0"/>
          </a:p>
        </p:txBody>
      </p:sp>
    </p:spTree>
    <p:extLst>
      <p:ext uri="{BB962C8B-B14F-4D97-AF65-F5344CB8AC3E}">
        <p14:creationId xmlns:p14="http://schemas.microsoft.com/office/powerpoint/2010/main" val="172324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uk-UA" dirty="0"/>
          </a:p>
        </p:txBody>
      </p:sp>
      <p:sp>
        <p:nvSpPr>
          <p:cNvPr id="3" name="Объект 2"/>
          <p:cNvSpPr>
            <a:spLocks noGrp="1"/>
          </p:cNvSpPr>
          <p:nvPr>
            <p:ph idx="1"/>
          </p:nvPr>
        </p:nvSpPr>
        <p:spPr/>
        <p:txBody>
          <a:bodyPr/>
          <a:lstStyle/>
          <a:p>
            <a:pPr marL="114300" indent="0">
              <a:buNone/>
            </a:pPr>
            <a:r>
              <a:rPr lang="uk-UA" dirty="0" smtClean="0"/>
              <a:t>   1</a:t>
            </a:r>
            <a:r>
              <a:rPr lang="uk-UA" dirty="0"/>
              <a:t>. </a:t>
            </a:r>
            <a:r>
              <a:rPr lang="uk-UA" i="1" dirty="0"/>
              <a:t>Різноманітність літературних течій та угруповань у 20-х роках</a:t>
            </a:r>
            <a:r>
              <a:rPr lang="uk-UA" i="1" dirty="0" smtClean="0"/>
              <a:t>.</a:t>
            </a:r>
            <a:r>
              <a:rPr lang="uk-UA" dirty="0"/>
              <a:t/>
            </a:r>
            <a:br>
              <a:rPr lang="uk-UA" dirty="0"/>
            </a:br>
            <a:r>
              <a:rPr lang="uk-UA" dirty="0" smtClean="0"/>
              <a:t>   2</a:t>
            </a:r>
            <a:r>
              <a:rPr lang="uk-UA" dirty="0"/>
              <a:t>. </a:t>
            </a:r>
            <a:r>
              <a:rPr lang="uk-UA" i="1" dirty="0"/>
              <a:t>Співіснування різних напрямів, течій, стилів, боротьба між ними</a:t>
            </a:r>
            <a:r>
              <a:rPr lang="uk-UA" i="1" dirty="0" smtClean="0"/>
              <a:t>.</a:t>
            </a:r>
            <a:r>
              <a:rPr lang="uk-UA" i="1" dirty="0"/>
              <a:t/>
            </a:r>
            <a:br>
              <a:rPr lang="uk-UA" i="1" dirty="0"/>
            </a:br>
            <a:r>
              <a:rPr lang="uk-UA" dirty="0" smtClean="0"/>
              <a:t>   3</a:t>
            </a:r>
            <a:r>
              <a:rPr lang="uk-UA" dirty="0"/>
              <a:t>. </a:t>
            </a:r>
            <a:r>
              <a:rPr lang="uk-UA" i="1" dirty="0"/>
              <a:t>Літературна дискусія 1925 –1928 років</a:t>
            </a:r>
            <a:r>
              <a:rPr lang="uk-UA" i="1" dirty="0" smtClean="0"/>
              <a:t>.</a:t>
            </a:r>
            <a:r>
              <a:rPr lang="uk-UA" i="1" dirty="0"/>
              <a:t/>
            </a:r>
            <a:br>
              <a:rPr lang="uk-UA" i="1" dirty="0"/>
            </a:br>
            <a:r>
              <a:rPr lang="uk-UA" dirty="0" smtClean="0"/>
              <a:t>   4</a:t>
            </a:r>
            <a:r>
              <a:rPr lang="uk-UA" dirty="0"/>
              <a:t>. </a:t>
            </a:r>
            <a:r>
              <a:rPr lang="uk-UA" i="1" dirty="0"/>
              <a:t>Страшний голод 1933 року</a:t>
            </a:r>
            <a:r>
              <a:rPr lang="uk-UA" i="1" dirty="0" smtClean="0"/>
              <a:t>.</a:t>
            </a:r>
            <a:r>
              <a:rPr lang="uk-UA" i="1" dirty="0"/>
              <a:t/>
            </a:r>
            <a:br>
              <a:rPr lang="uk-UA" i="1" dirty="0"/>
            </a:br>
            <a:r>
              <a:rPr lang="uk-UA" dirty="0" smtClean="0"/>
              <a:t>   5</a:t>
            </a:r>
            <a:r>
              <a:rPr lang="uk-UA" dirty="0"/>
              <a:t>. </a:t>
            </a:r>
            <a:r>
              <a:rPr lang="uk-UA" i="1" dirty="0"/>
              <a:t>Арешти митців у першій половині 30-х років.</a:t>
            </a:r>
            <a:r>
              <a:rPr lang="uk-UA" i="1" dirty="0"/>
              <a:t/>
            </a:r>
            <a:br>
              <a:rPr lang="uk-UA" i="1" dirty="0"/>
            </a:br>
            <a:endParaRPr lang="uk-UA" i="1" dirty="0"/>
          </a:p>
        </p:txBody>
      </p:sp>
    </p:spTree>
    <p:extLst>
      <p:ext uri="{BB962C8B-B14F-4D97-AF65-F5344CB8AC3E}">
        <p14:creationId xmlns:p14="http://schemas.microsoft.com/office/powerpoint/2010/main" val="3458668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Найвидатніші представники:</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455" y="2054756"/>
            <a:ext cx="2181225" cy="285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9714" y="2040937"/>
            <a:ext cx="2088232" cy="28713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1475654" y="5079092"/>
            <a:ext cx="1234825" cy="369332"/>
          </a:xfrm>
          <a:prstGeom prst="rect">
            <a:avLst/>
          </a:prstGeom>
        </p:spPr>
        <p:txBody>
          <a:bodyPr wrap="none">
            <a:spAutoFit/>
          </a:bodyPr>
          <a:lstStyle/>
          <a:p>
            <a:r>
              <a:rPr lang="uk-UA" dirty="0" smtClean="0"/>
              <a:t>В. Поліщук</a:t>
            </a:r>
            <a:endParaRPr lang="uk-UA" dirty="0"/>
          </a:p>
        </p:txBody>
      </p:sp>
      <p:sp>
        <p:nvSpPr>
          <p:cNvPr id="5" name="Прямоугольник 4"/>
          <p:cNvSpPr/>
          <p:nvPr/>
        </p:nvSpPr>
        <p:spPr>
          <a:xfrm>
            <a:off x="5475778" y="5065273"/>
            <a:ext cx="1159485" cy="369332"/>
          </a:xfrm>
          <a:prstGeom prst="rect">
            <a:avLst/>
          </a:prstGeom>
        </p:spPr>
        <p:txBody>
          <a:bodyPr wrap="none">
            <a:spAutoFit/>
          </a:bodyPr>
          <a:lstStyle/>
          <a:p>
            <a:r>
              <a:rPr lang="uk-UA" dirty="0" smtClean="0"/>
              <a:t>О. Левада</a:t>
            </a:r>
            <a:endParaRPr lang="uk-UA" dirty="0"/>
          </a:p>
        </p:txBody>
      </p:sp>
    </p:spTree>
    <p:extLst>
      <p:ext uri="{BB962C8B-B14F-4D97-AF65-F5344CB8AC3E}">
        <p14:creationId xmlns:p14="http://schemas.microsoft.com/office/powerpoint/2010/main" val="590641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Футуризм</a:t>
            </a:r>
          </a:p>
        </p:txBody>
      </p:sp>
      <p:sp>
        <p:nvSpPr>
          <p:cNvPr id="3" name="Объект 2"/>
          <p:cNvSpPr>
            <a:spLocks noGrp="1"/>
          </p:cNvSpPr>
          <p:nvPr>
            <p:ph idx="1"/>
          </p:nvPr>
        </p:nvSpPr>
        <p:spPr/>
        <p:txBody>
          <a:bodyPr>
            <a:normAutofit/>
          </a:bodyPr>
          <a:lstStyle/>
          <a:p>
            <a:pPr marL="114300" indent="0">
              <a:buNone/>
            </a:pPr>
            <a:r>
              <a:rPr lang="uk-UA" dirty="0" smtClean="0"/>
              <a:t>Футуризм - </a:t>
            </a:r>
            <a:r>
              <a:rPr lang="uk-UA" dirty="0"/>
              <a:t>один із напрямів авангардизм </a:t>
            </a:r>
            <a:r>
              <a:rPr lang="en-US" dirty="0"/>
              <a:t>XX </a:t>
            </a:r>
            <a:r>
              <a:rPr lang="uk-UA" dirty="0"/>
              <a:t>ст. Етапи розвитку в Україні: </a:t>
            </a:r>
            <a:r>
              <a:rPr lang="uk-UA" dirty="0" err="1"/>
              <a:t>кверо</a:t>
            </a:r>
            <a:r>
              <a:rPr lang="uk-UA" dirty="0"/>
              <a:t> (</a:t>
            </a:r>
            <a:r>
              <a:rPr lang="uk-UA" dirty="0" err="1" smtClean="0"/>
              <a:t>передфутуризм</a:t>
            </a:r>
            <a:r>
              <a:rPr lang="uk-UA" dirty="0"/>
              <a:t>) (1914—1918); </a:t>
            </a:r>
            <a:r>
              <a:rPr lang="uk-UA" dirty="0" err="1"/>
              <a:t>панфутуризм</a:t>
            </a:r>
            <a:r>
              <a:rPr lang="uk-UA" dirty="0"/>
              <a:t> (1918—1927 «Нова генерація». Для футуризму є характерним</a:t>
            </a:r>
            <a:r>
              <a:rPr lang="uk-UA" dirty="0" smtClean="0"/>
              <a:t>:</a:t>
            </a:r>
            <a:endParaRPr lang="uk-UA" dirty="0"/>
          </a:p>
          <a:p>
            <a:pPr marL="114300" indent="0">
              <a:buNone/>
            </a:pPr>
            <a:r>
              <a:rPr lang="uk-UA" i="1" dirty="0" smtClean="0"/>
              <a:t>•   неприйняття </a:t>
            </a:r>
            <a:r>
              <a:rPr lang="uk-UA" i="1" dirty="0"/>
              <a:t>вічних цінностей</a:t>
            </a:r>
            <a:r>
              <a:rPr lang="uk-UA" i="1" dirty="0" smtClean="0"/>
              <a:t>;</a:t>
            </a:r>
            <a:endParaRPr lang="uk-UA" i="1" dirty="0"/>
          </a:p>
          <a:p>
            <a:pPr marL="114300" indent="0">
              <a:buNone/>
            </a:pPr>
            <a:r>
              <a:rPr lang="uk-UA" i="1" dirty="0" smtClean="0"/>
              <a:t>•   прагнення </a:t>
            </a:r>
            <a:r>
              <a:rPr lang="uk-UA" i="1" dirty="0"/>
              <a:t>до новацій, бунтівне порушення традицій</a:t>
            </a:r>
            <a:r>
              <a:rPr lang="uk-UA" i="1" dirty="0" smtClean="0"/>
              <a:t>;</a:t>
            </a:r>
            <a:endParaRPr lang="uk-UA" i="1" dirty="0"/>
          </a:p>
          <a:p>
            <a:pPr marL="114300" indent="0">
              <a:buNone/>
            </a:pPr>
            <a:r>
              <a:rPr lang="uk-UA" i="1" dirty="0" smtClean="0"/>
              <a:t>•   краса </a:t>
            </a:r>
            <a:r>
              <a:rPr lang="uk-UA" i="1" dirty="0"/>
              <a:t>пошуку</a:t>
            </a:r>
            <a:r>
              <a:rPr lang="uk-UA" i="1" dirty="0" smtClean="0"/>
              <a:t>;</a:t>
            </a:r>
            <a:endParaRPr lang="uk-UA" i="1" dirty="0"/>
          </a:p>
          <a:p>
            <a:pPr marL="114300" indent="0">
              <a:buNone/>
            </a:pPr>
            <a:r>
              <a:rPr lang="uk-UA" i="1" dirty="0" smtClean="0"/>
              <a:t>•   «</a:t>
            </a:r>
            <a:r>
              <a:rPr lang="uk-UA" i="1" dirty="0" err="1"/>
              <a:t>поезомалярство</a:t>
            </a:r>
            <a:r>
              <a:rPr lang="uk-UA" i="1" dirty="0" smtClean="0"/>
              <a:t>»;</a:t>
            </a:r>
            <a:endParaRPr lang="uk-UA" i="1" dirty="0"/>
          </a:p>
          <a:p>
            <a:pPr marL="114300" indent="0">
              <a:buNone/>
            </a:pPr>
            <a:r>
              <a:rPr lang="uk-UA" i="1" dirty="0" smtClean="0"/>
              <a:t>•   акцентування </a:t>
            </a:r>
            <a:r>
              <a:rPr lang="uk-UA" i="1" dirty="0"/>
              <a:t>«грубих» речей</a:t>
            </a:r>
            <a:r>
              <a:rPr lang="uk-UA" i="1" dirty="0" smtClean="0"/>
              <a:t>;</a:t>
            </a:r>
            <a:endParaRPr lang="uk-UA" i="1" dirty="0"/>
          </a:p>
          <a:p>
            <a:pPr marL="114300" indent="0">
              <a:buNone/>
            </a:pPr>
            <a:r>
              <a:rPr lang="uk-UA" i="1" dirty="0" smtClean="0"/>
              <a:t>•   екстраполювання </a:t>
            </a:r>
            <a:r>
              <a:rPr lang="uk-UA" i="1" dirty="0"/>
              <a:t>сучасного в майбутнє, позбавлене будь-яких традицій.</a:t>
            </a:r>
          </a:p>
          <a:p>
            <a:endParaRPr lang="uk-UA" dirty="0"/>
          </a:p>
          <a:p>
            <a:endParaRPr lang="uk-UA" dirty="0"/>
          </a:p>
        </p:txBody>
      </p:sp>
    </p:spTree>
    <p:extLst>
      <p:ext uri="{BB962C8B-B14F-4D97-AF65-F5344CB8AC3E}">
        <p14:creationId xmlns:p14="http://schemas.microsoft.com/office/powerpoint/2010/main" val="3939800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Найвидатніші </a:t>
            </a:r>
            <a:r>
              <a:rPr lang="uk-UA" sz="4400" dirty="0" smtClean="0"/>
              <a:t>представники:</a:t>
            </a:r>
            <a:endParaRPr lang="uk-UA" sz="4400" dirty="0"/>
          </a:p>
        </p:txBody>
      </p:sp>
      <p:pic>
        <p:nvPicPr>
          <p:cNvPr id="8198" name="Picture 6" descr="http://upload.wikimedia.org/wikipedia/commons/5/52/%D0%A1%D0%B5%D0%BC%D0%B5%D0%BD%D0%BA%D0%BE_%D0%9C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102" y="2109913"/>
            <a:ext cx="1716980" cy="24440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819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0590" y="2511273"/>
            <a:ext cx="1905000" cy="25812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0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7098" y="2202317"/>
            <a:ext cx="1800200" cy="25225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880471" y="4703650"/>
            <a:ext cx="1350241" cy="369332"/>
          </a:xfrm>
          <a:prstGeom prst="rect">
            <a:avLst/>
          </a:prstGeom>
        </p:spPr>
        <p:txBody>
          <a:bodyPr wrap="none">
            <a:spAutoFit/>
          </a:bodyPr>
          <a:lstStyle/>
          <a:p>
            <a:r>
              <a:rPr lang="uk-UA" dirty="0" smtClean="0"/>
              <a:t>М. Семенко</a:t>
            </a:r>
            <a:endParaRPr lang="uk-UA" dirty="0"/>
          </a:p>
        </p:txBody>
      </p:sp>
      <p:sp>
        <p:nvSpPr>
          <p:cNvPr id="5" name="Прямоугольник 4"/>
          <p:cNvSpPr/>
          <p:nvPr/>
        </p:nvSpPr>
        <p:spPr>
          <a:xfrm>
            <a:off x="3662503" y="5226653"/>
            <a:ext cx="1241174" cy="369332"/>
          </a:xfrm>
          <a:prstGeom prst="rect">
            <a:avLst/>
          </a:prstGeom>
        </p:spPr>
        <p:txBody>
          <a:bodyPr wrap="none">
            <a:spAutoFit/>
          </a:bodyPr>
          <a:lstStyle/>
          <a:p>
            <a:r>
              <a:rPr lang="uk-UA" dirty="0" smtClean="0"/>
              <a:t>О. Близько</a:t>
            </a:r>
            <a:endParaRPr lang="uk-UA" dirty="0"/>
          </a:p>
        </p:txBody>
      </p:sp>
      <p:sp>
        <p:nvSpPr>
          <p:cNvPr id="6" name="Прямоугольник 5"/>
          <p:cNvSpPr/>
          <p:nvPr/>
        </p:nvSpPr>
        <p:spPr>
          <a:xfrm>
            <a:off x="5981103" y="4857321"/>
            <a:ext cx="1672189" cy="369332"/>
          </a:xfrm>
          <a:prstGeom prst="rect">
            <a:avLst/>
          </a:prstGeom>
        </p:spPr>
        <p:txBody>
          <a:bodyPr wrap="none">
            <a:spAutoFit/>
          </a:bodyPr>
          <a:lstStyle/>
          <a:p>
            <a:r>
              <a:rPr lang="uk-UA" dirty="0" smtClean="0"/>
              <a:t>С. </a:t>
            </a:r>
            <a:r>
              <a:rPr lang="uk-UA" dirty="0" err="1" smtClean="0"/>
              <a:t>Гординський</a:t>
            </a:r>
            <a:endParaRPr lang="uk-UA" dirty="0"/>
          </a:p>
        </p:txBody>
      </p:sp>
    </p:spTree>
    <p:extLst>
      <p:ext uri="{BB962C8B-B14F-4D97-AF65-F5344CB8AC3E}">
        <p14:creationId xmlns:p14="http://schemas.microsoft.com/office/powerpoint/2010/main" val="3286917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Експресіонізм</a:t>
            </a:r>
          </a:p>
        </p:txBody>
      </p:sp>
      <p:sp>
        <p:nvSpPr>
          <p:cNvPr id="3" name="Объект 2"/>
          <p:cNvSpPr>
            <a:spLocks noGrp="1"/>
          </p:cNvSpPr>
          <p:nvPr>
            <p:ph idx="1"/>
          </p:nvPr>
        </p:nvSpPr>
        <p:spPr/>
        <p:txBody>
          <a:bodyPr>
            <a:normAutofit lnSpcReduction="10000"/>
          </a:bodyPr>
          <a:lstStyle/>
          <a:p>
            <a:pPr marL="114300" indent="0">
              <a:buNone/>
            </a:pPr>
            <a:r>
              <a:rPr lang="uk-UA" i="1" dirty="0"/>
              <a:t>Експресіонізм</a:t>
            </a:r>
            <a:r>
              <a:rPr lang="uk-UA" dirty="0"/>
              <a:t> - (лат. - «вираження») - напрям, що </a:t>
            </a:r>
            <a:r>
              <a:rPr lang="uk-UA" dirty="0" err="1"/>
              <a:t>розвинувся</a:t>
            </a:r>
            <a:r>
              <a:rPr lang="uk-UA" dirty="0"/>
              <a:t> в європейському мистецтві в перші десятиліття </a:t>
            </a:r>
            <a:r>
              <a:rPr lang="en-US" dirty="0"/>
              <a:t>XX </a:t>
            </a:r>
            <a:r>
              <a:rPr lang="uk-UA" dirty="0"/>
              <a:t>ст. Головним в експресіонізмі проголошувалось вираження суб’єктивних уявлень митця, що зумовило потяг до ірраціонального, загостреної емоційності, нерідко - до фантастичного гротеску. Головні риси напряму</a:t>
            </a:r>
            <a:r>
              <a:rPr lang="uk-UA" dirty="0" smtClean="0"/>
              <a:t>:</a:t>
            </a:r>
            <a:endParaRPr lang="uk-UA" dirty="0"/>
          </a:p>
          <a:p>
            <a:pPr marL="114300" indent="0">
              <a:buNone/>
            </a:pPr>
            <a:r>
              <a:rPr lang="uk-UA" i="1" dirty="0" smtClean="0"/>
              <a:t>•   зображення </a:t>
            </a:r>
            <a:r>
              <a:rPr lang="uk-UA" i="1" dirty="0"/>
              <a:t>загостреного суб’єктивного світобачення через гіпертрофоване авторське Я</a:t>
            </a:r>
            <a:r>
              <a:rPr lang="uk-UA" i="1" dirty="0" smtClean="0"/>
              <a:t>;</a:t>
            </a:r>
            <a:endParaRPr lang="uk-UA" i="1" dirty="0"/>
          </a:p>
          <a:p>
            <a:pPr marL="114300" indent="0">
              <a:buNone/>
            </a:pPr>
            <a:r>
              <a:rPr lang="uk-UA" i="1" dirty="0" smtClean="0"/>
              <a:t>•   нервова </a:t>
            </a:r>
            <a:r>
              <a:rPr lang="uk-UA" i="1" dirty="0"/>
              <a:t>емоційність та ірраціональність</a:t>
            </a:r>
            <a:r>
              <a:rPr lang="uk-UA" i="1" dirty="0" smtClean="0"/>
              <a:t>;</a:t>
            </a:r>
            <a:endParaRPr lang="uk-UA" i="1" dirty="0"/>
          </a:p>
          <a:p>
            <a:pPr marL="114300" indent="0">
              <a:buNone/>
            </a:pPr>
            <a:r>
              <a:rPr lang="uk-UA" i="1" dirty="0" smtClean="0"/>
              <a:t>•   символ</a:t>
            </a:r>
            <a:r>
              <a:rPr lang="uk-UA" i="1" dirty="0"/>
              <a:t>, гіпербола, гротеск, фрагментарність, плакатність письма, позбавленого прикрас</a:t>
            </a:r>
            <a:r>
              <a:rPr lang="uk-UA" i="1" dirty="0" smtClean="0"/>
              <a:t>;</a:t>
            </a:r>
            <a:endParaRPr lang="uk-UA" i="1" dirty="0"/>
          </a:p>
          <a:p>
            <a:pPr marL="114300" indent="0">
              <a:buNone/>
            </a:pPr>
            <a:r>
              <a:rPr lang="uk-UA" i="1" dirty="0" smtClean="0"/>
              <a:t>•  поєднання </a:t>
            </a:r>
            <a:r>
              <a:rPr lang="uk-UA" i="1" dirty="0"/>
              <a:t>протилежних явищ</a:t>
            </a:r>
            <a:r>
              <a:rPr lang="uk-UA" i="1" dirty="0" smtClean="0"/>
              <a:t>;</a:t>
            </a:r>
            <a:endParaRPr lang="uk-UA" i="1" dirty="0"/>
          </a:p>
          <a:p>
            <a:pPr marL="114300" indent="0">
              <a:buNone/>
            </a:pPr>
            <a:r>
              <a:rPr lang="uk-UA" i="1" dirty="0" smtClean="0"/>
              <a:t>•   побутове </a:t>
            </a:r>
            <a:r>
              <a:rPr lang="uk-UA" i="1" dirty="0"/>
              <a:t>мовлення поряд з вишуканими </a:t>
            </a:r>
            <a:r>
              <a:rPr lang="uk-UA" i="1" dirty="0" err="1" smtClean="0"/>
              <a:t>поетизмами</a:t>
            </a:r>
            <a:r>
              <a:rPr lang="uk-UA" i="1" dirty="0"/>
              <a:t>, вульгарність - з </a:t>
            </a:r>
            <a:r>
              <a:rPr lang="uk-UA" i="1" dirty="0" smtClean="0"/>
              <a:t>високим </a:t>
            </a:r>
            <a:r>
              <a:rPr lang="uk-UA" i="1" dirty="0"/>
              <a:t>пафосом. </a:t>
            </a:r>
          </a:p>
        </p:txBody>
      </p:sp>
    </p:spTree>
    <p:extLst>
      <p:ext uri="{BB962C8B-B14F-4D97-AF65-F5344CB8AC3E}">
        <p14:creationId xmlns:p14="http://schemas.microsoft.com/office/powerpoint/2010/main" val="1535858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smtClean="0"/>
              <a:t>Найвидатніші представники</a:t>
            </a:r>
            <a:r>
              <a:rPr lang="uk-UA" sz="4400" dirty="0"/>
              <a:t>:</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632" y="1979978"/>
            <a:ext cx="2088232" cy="31184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2532" y="2844074"/>
            <a:ext cx="2127509" cy="28083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6380" y="1835962"/>
            <a:ext cx="2088232" cy="28655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998340" y="5142338"/>
            <a:ext cx="1340816" cy="369332"/>
          </a:xfrm>
          <a:prstGeom prst="rect">
            <a:avLst/>
          </a:prstGeom>
        </p:spPr>
        <p:txBody>
          <a:bodyPr wrap="none">
            <a:spAutoFit/>
          </a:bodyPr>
          <a:lstStyle/>
          <a:p>
            <a:r>
              <a:rPr lang="uk-UA" dirty="0" smtClean="0"/>
              <a:t>Т. Осьмачка</a:t>
            </a:r>
            <a:endParaRPr lang="uk-UA" dirty="0"/>
          </a:p>
        </p:txBody>
      </p:sp>
      <p:sp>
        <p:nvSpPr>
          <p:cNvPr id="5" name="Прямоугольник 4"/>
          <p:cNvSpPr/>
          <p:nvPr/>
        </p:nvSpPr>
        <p:spPr>
          <a:xfrm>
            <a:off x="3778729" y="5683620"/>
            <a:ext cx="1115113" cy="369332"/>
          </a:xfrm>
          <a:prstGeom prst="rect">
            <a:avLst/>
          </a:prstGeom>
        </p:spPr>
        <p:txBody>
          <a:bodyPr wrap="none">
            <a:spAutoFit/>
          </a:bodyPr>
          <a:lstStyle/>
          <a:p>
            <a:r>
              <a:rPr lang="uk-UA" dirty="0" smtClean="0"/>
              <a:t>М. Бажан</a:t>
            </a:r>
            <a:endParaRPr lang="uk-UA" dirty="0"/>
          </a:p>
        </p:txBody>
      </p:sp>
      <p:sp>
        <p:nvSpPr>
          <p:cNvPr id="6" name="Прямоугольник 5"/>
          <p:cNvSpPr/>
          <p:nvPr/>
        </p:nvSpPr>
        <p:spPr>
          <a:xfrm>
            <a:off x="6239591" y="4701480"/>
            <a:ext cx="1221809" cy="369332"/>
          </a:xfrm>
          <a:prstGeom prst="rect">
            <a:avLst/>
          </a:prstGeom>
        </p:spPr>
        <p:txBody>
          <a:bodyPr wrap="none">
            <a:spAutoFit/>
          </a:bodyPr>
          <a:lstStyle/>
          <a:p>
            <a:r>
              <a:rPr lang="uk-UA" dirty="0" smtClean="0"/>
              <a:t>Юрій Клен</a:t>
            </a:r>
            <a:endParaRPr lang="uk-UA" dirty="0"/>
          </a:p>
        </p:txBody>
      </p:sp>
    </p:spTree>
    <p:extLst>
      <p:ext uri="{BB962C8B-B14F-4D97-AF65-F5344CB8AC3E}">
        <p14:creationId xmlns:p14="http://schemas.microsoft.com/office/powerpoint/2010/main" val="4139651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Літературні об</a:t>
            </a:r>
            <a:r>
              <a:rPr lang="en-US" dirty="0" smtClean="0"/>
              <a:t>’</a:t>
            </a:r>
            <a:r>
              <a:rPr lang="uk-UA" dirty="0" smtClean="0"/>
              <a:t>єднання</a:t>
            </a:r>
            <a:endParaRPr lang="uk-UA" dirty="0"/>
          </a:p>
        </p:txBody>
      </p:sp>
      <p:sp>
        <p:nvSpPr>
          <p:cNvPr id="3" name="Объект 2"/>
          <p:cNvSpPr>
            <a:spLocks noGrp="1"/>
          </p:cNvSpPr>
          <p:nvPr>
            <p:ph idx="1"/>
          </p:nvPr>
        </p:nvSpPr>
        <p:spPr/>
        <p:txBody>
          <a:bodyPr/>
          <a:lstStyle/>
          <a:p>
            <a:r>
              <a:rPr lang="uk-UA" dirty="0"/>
              <a:t>Головними літературними об'єднаннями були "Ланка" (пізніше "МАРС"), "Плуг", неокласики "Молодняк", "Спілка письменників західної України", ЛОЧАФ (об'єднання армії та флоту). Найвпливовішим був "Гарт", який пізніше був перейменований на "ВАПЛІТЕ" ("Вільну Академію Пролетарської Літератури"). </a:t>
            </a:r>
          </a:p>
          <a:p>
            <a:r>
              <a:rPr lang="uk-UA" dirty="0"/>
              <a:t>Саме ВАПЛІТЕ в особі Миколи Хвильового розпочало славетну літературну дискусію 1925-1928 рр. і перемогло в ній, довівши наявність і необхідність національної, специфічної української літератури, орієнтованої на Європу, а не на Росію. </a:t>
            </a:r>
          </a:p>
        </p:txBody>
      </p:sp>
    </p:spTree>
    <p:extLst>
      <p:ext uri="{BB962C8B-B14F-4D97-AF65-F5344CB8AC3E}">
        <p14:creationId xmlns:p14="http://schemas.microsoft.com/office/powerpoint/2010/main" val="2275900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i="1" dirty="0"/>
              <a:t>Літературна дискусія 1925 –1928 років</a:t>
            </a:r>
            <a:endParaRPr lang="uk-UA" sz="3200" dirty="0"/>
          </a:p>
        </p:txBody>
      </p:sp>
      <p:sp>
        <p:nvSpPr>
          <p:cNvPr id="3" name="Объект 2"/>
          <p:cNvSpPr>
            <a:spLocks noGrp="1"/>
          </p:cNvSpPr>
          <p:nvPr>
            <p:ph idx="1"/>
          </p:nvPr>
        </p:nvSpPr>
        <p:spPr>
          <a:xfrm>
            <a:off x="467544" y="1556792"/>
            <a:ext cx="7620000" cy="4800600"/>
          </a:xfrm>
        </p:spPr>
        <p:txBody>
          <a:bodyPr>
            <a:normAutofit/>
          </a:bodyPr>
          <a:lstStyle/>
          <a:p>
            <a:r>
              <a:rPr lang="uk-UA" dirty="0" smtClean="0"/>
              <a:t>Суперечливість </a:t>
            </a:r>
            <a:r>
              <a:rPr lang="uk-UA" dirty="0" err="1"/>
              <a:t>літературно-мистецькогого</a:t>
            </a:r>
            <a:r>
              <a:rPr lang="uk-UA" dirty="0"/>
              <a:t> життя викликала наприкінці квітня 1925 року жваву дискусію, що на багато років вплинула на розвиток мистецтва і культури в Україні. Літературна дискусія бере початок з уміщених у додатку до «Вістей» - «Культурі і побуті» - статті Григорія </a:t>
            </a:r>
            <a:r>
              <a:rPr lang="uk-UA" dirty="0" smtClean="0"/>
              <a:t>Яковенка </a:t>
            </a:r>
            <a:r>
              <a:rPr lang="uk-UA" dirty="0"/>
              <a:t>«Про критику і критиків в </a:t>
            </a:r>
            <a:r>
              <a:rPr lang="uk-UA" dirty="0" smtClean="0"/>
              <a:t>літературі </a:t>
            </a:r>
            <a:r>
              <a:rPr lang="uk-UA" dirty="0"/>
              <a:t>та статті-відповіді М. Хвильового «Про “сатану в бочці”, або графоманів, спекулянтів та інших “просвітян</a:t>
            </a:r>
            <a:r>
              <a:rPr lang="uk-UA" dirty="0" smtClean="0"/>
              <a:t>”. </a:t>
            </a:r>
            <a:endParaRPr lang="uk-UA" dirty="0"/>
          </a:p>
        </p:txBody>
      </p:sp>
    </p:spTree>
    <p:extLst>
      <p:ext uri="{BB962C8B-B14F-4D97-AF65-F5344CB8AC3E}">
        <p14:creationId xmlns:p14="http://schemas.microsoft.com/office/powerpoint/2010/main" val="17939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i="1" dirty="0"/>
              <a:t>Літературна дискусія 1925 –1928 років</a:t>
            </a:r>
            <a:endParaRPr lang="uk-UA" sz="3200" dirty="0"/>
          </a:p>
        </p:txBody>
      </p:sp>
      <p:sp>
        <p:nvSpPr>
          <p:cNvPr id="3" name="Объект 2"/>
          <p:cNvSpPr>
            <a:spLocks noGrp="1"/>
          </p:cNvSpPr>
          <p:nvPr>
            <p:ph idx="1"/>
          </p:nvPr>
        </p:nvSpPr>
        <p:spPr>
          <a:xfrm>
            <a:off x="457200" y="1600200"/>
            <a:ext cx="4978896" cy="4637112"/>
          </a:xfrm>
        </p:spPr>
        <p:txBody>
          <a:bodyPr>
            <a:normAutofit fontScale="92500" lnSpcReduction="10000"/>
          </a:bodyPr>
          <a:lstStyle/>
          <a:p>
            <a:r>
              <a:rPr lang="uk-UA" dirty="0"/>
              <a:t>У своїй </a:t>
            </a:r>
            <a:r>
              <a:rPr lang="uk-UA" dirty="0" smtClean="0"/>
              <a:t>статті М. Хвильовий порушив </a:t>
            </a:r>
            <a:r>
              <a:rPr lang="uk-UA" dirty="0"/>
              <a:t>питання про шляхи розвитку української культури: «Європа чи “Просвіта”», тобто широкий світовий простір чи обмежений, але масовий закуток, і сам же негайно відповів: Європа. І разом з тим закликав молодь навчатися і «відшивати» від мистецтва «всяких писак». Першими, хто підхопив лозунги М. Хвильового про орієнтацію на Європу, були неокласики, зокрема М. Зеров, який у статті «До джерел» у розділі «Європа - “Просвіта” - освіта - лікнеп» захищав і уточнював заклики М. Хвильового.</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1573312"/>
            <a:ext cx="2111513" cy="28083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3861048"/>
            <a:ext cx="1905000" cy="26717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813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i="1" dirty="0"/>
              <a:t>Літературна дискусія 1925 –1928 років</a:t>
            </a:r>
            <a:endParaRPr lang="uk-UA" sz="3200" dirty="0"/>
          </a:p>
        </p:txBody>
      </p:sp>
      <p:sp>
        <p:nvSpPr>
          <p:cNvPr id="3" name="Объект 2"/>
          <p:cNvSpPr>
            <a:spLocks noGrp="1"/>
          </p:cNvSpPr>
          <p:nvPr>
            <p:ph idx="1"/>
          </p:nvPr>
        </p:nvSpPr>
        <p:spPr/>
        <p:txBody>
          <a:bodyPr/>
          <a:lstStyle/>
          <a:p>
            <a:r>
              <a:rPr lang="uk-UA" dirty="0"/>
              <a:t>Поступово літературна дискусія переросла у політичну, оскільки порушувала </a:t>
            </a:r>
            <a:r>
              <a:rPr lang="uk-UA" dirty="0" err="1"/>
              <a:t>найкардинальніші</a:t>
            </a:r>
            <a:r>
              <a:rPr lang="uk-UA" dirty="0"/>
              <a:t> питання про шляхи розвитку національної </a:t>
            </a:r>
            <a:r>
              <a:rPr lang="uk-UA" dirty="0" smtClean="0"/>
              <a:t>культури </a:t>
            </a:r>
            <a:r>
              <a:rPr lang="uk-UA" dirty="0"/>
              <a:t>у соціалістичному суспільстві: про українізацію, про роль інтелігенції в культурному будівництві, про значення російської культури для розвитку української культури і літератури тощо. Першим практичним наслідком дискусії був розвал «Гарту» і утворення </a:t>
            </a:r>
            <a:r>
              <a:rPr lang="uk-UA" dirty="0" err="1"/>
              <a:t>Вапліте</a:t>
            </a:r>
            <a:r>
              <a:rPr lang="uk-UA" dirty="0"/>
              <a:t>, президентом якої був обраний М. Яловий, а віце-президентом - М. Хвильовий.</a:t>
            </a:r>
          </a:p>
          <a:p>
            <a:endParaRPr lang="uk-UA" dirty="0"/>
          </a:p>
        </p:txBody>
      </p:sp>
    </p:spTree>
    <p:extLst>
      <p:ext uri="{BB962C8B-B14F-4D97-AF65-F5344CB8AC3E}">
        <p14:creationId xmlns:p14="http://schemas.microsoft.com/office/powerpoint/2010/main" val="163584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i="1" dirty="0"/>
              <a:t>Літературна дискусія 1925 –1928 років</a:t>
            </a:r>
            <a:endParaRPr lang="uk-UA" sz="3200" dirty="0"/>
          </a:p>
        </p:txBody>
      </p:sp>
      <p:sp>
        <p:nvSpPr>
          <p:cNvPr id="3" name="Объект 2"/>
          <p:cNvSpPr>
            <a:spLocks noGrp="1"/>
          </p:cNvSpPr>
          <p:nvPr>
            <p:ph idx="1"/>
          </p:nvPr>
        </p:nvSpPr>
        <p:spPr/>
        <p:txBody>
          <a:bodyPr/>
          <a:lstStyle/>
          <a:p>
            <a:r>
              <a:rPr lang="uk-UA" dirty="0"/>
              <a:t>Протягом першої половини 1926 р. М. Хвильовий друкує серію памфлетів «Камо </a:t>
            </a:r>
            <a:r>
              <a:rPr lang="uk-UA" dirty="0" err="1"/>
              <a:t>грядеші</a:t>
            </a:r>
            <a:r>
              <a:rPr lang="uk-UA" dirty="0"/>
              <a:t>» («Куди йдеш»), «Україна чи Малоросія?», а також «Думки проти течії», які були піддані нищівній критиці на пленумі ЦК КП(б)У в червні 1926 р. (до речі, ці та інші твори М. Хвильового були заборонені в радянській Україні, ця заборона тривала до 1990 р,).</a:t>
            </a:r>
          </a:p>
          <a:p>
            <a:endParaRPr lang="uk-UA" dirty="0"/>
          </a:p>
          <a:p>
            <a:r>
              <a:rPr lang="uk-UA" dirty="0"/>
              <a:t>Проте М. Хвильовий пішов далі: на запитання, на яку зі світових літератур українська мусить взяти курс, дається відповідь: </a:t>
            </a:r>
            <a:r>
              <a:rPr lang="uk-UA" i="1" dirty="0"/>
              <a:t>«у всякому разі не на російську... Від російської літератури, від її стилів українська поезія мусить якомога швидше тікати».</a:t>
            </a:r>
          </a:p>
          <a:p>
            <a:endParaRPr lang="uk-UA" dirty="0"/>
          </a:p>
        </p:txBody>
      </p:sp>
    </p:spTree>
    <p:extLst>
      <p:ext uri="{BB962C8B-B14F-4D97-AF65-F5344CB8AC3E}">
        <p14:creationId xmlns:p14="http://schemas.microsoft.com/office/powerpoint/2010/main" val="225324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Термін «розстріляне відродження» вперше запропонував діаспорний літературознавець Юрій Лавриненко, вживши його як назву збірника найкращих текстів поезії та прози 20-30-х рр. За це десятиліття (1921-1931) українська культура спромоглася компенсувати трьохсотрічне відставання й навіть переважити на терені вітчизни вплив інших культур, російської зокрема (на 1 жовтня 1925 року в Україні нараховувалося 5000 письменників</a:t>
            </a:r>
            <a:r>
              <a:rPr lang="uk-UA" dirty="0" smtClean="0"/>
              <a:t>).</a:t>
            </a:r>
            <a:endParaRPr lang="uk-UA" dirty="0"/>
          </a:p>
        </p:txBody>
      </p:sp>
    </p:spTree>
    <p:extLst>
      <p:ext uri="{BB962C8B-B14F-4D97-AF65-F5344CB8AC3E}">
        <p14:creationId xmlns:p14="http://schemas.microsoft.com/office/powerpoint/2010/main" val="2871041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i="1" dirty="0"/>
              <a:t>Літературна дискусія 1925 –1928 років</a:t>
            </a:r>
            <a:endParaRPr lang="uk-UA" sz="3200" dirty="0"/>
          </a:p>
        </p:txBody>
      </p:sp>
      <p:sp>
        <p:nvSpPr>
          <p:cNvPr id="3" name="Объект 2"/>
          <p:cNvSpPr>
            <a:spLocks noGrp="1"/>
          </p:cNvSpPr>
          <p:nvPr>
            <p:ph idx="1"/>
          </p:nvPr>
        </p:nvSpPr>
        <p:spPr>
          <a:xfrm>
            <a:off x="457200" y="1600200"/>
            <a:ext cx="7620000" cy="2116832"/>
          </a:xfrm>
        </p:spPr>
        <p:txBody>
          <a:bodyPr/>
          <a:lstStyle/>
          <a:p>
            <a:r>
              <a:rPr lang="uk-UA" dirty="0"/>
              <a:t>Однак у дискусію втрутилася влада, побачивши в ідеях М. Хвильового серйозну загрозу. Радянський диктатор Й. Сталін осо­бисто засудив погляди М. Хвильового. Під жорстким політичним і мораль­ним тиском письменник мусив публічно зректися своїх поглядів, визнавши їх помилковими.</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5992" y="3503835"/>
            <a:ext cx="2381250" cy="3009900"/>
          </a:xfrm>
          <a:prstGeom prst="rect">
            <a:avLst/>
          </a:prstGeom>
          <a:ln>
            <a:noFill/>
          </a:ln>
          <a:effectLst>
            <a:softEdge rad="635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5858" y="3576786"/>
            <a:ext cx="2103537" cy="2863999"/>
          </a:xfrm>
          <a:prstGeom prst="rect">
            <a:avLst/>
          </a:prstGeom>
          <a:noFill/>
          <a:ln>
            <a:noFill/>
          </a:ln>
          <a:effectLst>
            <a:softEdge rad="635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5857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endParaRPr lang="uk-UA" dirty="0"/>
          </a:p>
        </p:txBody>
      </p:sp>
      <p:sp>
        <p:nvSpPr>
          <p:cNvPr id="3" name="Объект 2"/>
          <p:cNvSpPr>
            <a:spLocks noGrp="1"/>
          </p:cNvSpPr>
          <p:nvPr>
            <p:ph idx="1"/>
          </p:nvPr>
        </p:nvSpPr>
        <p:spPr/>
        <p:txBody>
          <a:bodyPr/>
          <a:lstStyle/>
          <a:p>
            <a:r>
              <a:rPr lang="uk-UA" dirty="0" smtClean="0"/>
              <a:t>На початок ХХ ст. українці вже були розвиненою національною групою зі своєю елітою, представленою здебільшого інтелігенцією та селянами як головними носіями ідентичності. Тому вони спромоглися на творення власної держави на завершальному етапі Першої світової війни. Поразка визвольного руху у 1921-му, розділення й окупація українських теренів істотно сповільнили розвиток українців як модерної національної спільноти. Сповільнили, але не зупинили. </a:t>
            </a:r>
            <a:endParaRPr lang="uk-UA" dirty="0"/>
          </a:p>
        </p:txBody>
      </p:sp>
    </p:spTree>
    <p:extLst>
      <p:ext uri="{BB962C8B-B14F-4D97-AF65-F5344CB8AC3E}">
        <p14:creationId xmlns:p14="http://schemas.microsoft.com/office/powerpoint/2010/main" val="3666136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endParaRPr lang="uk-UA" dirty="0"/>
          </a:p>
        </p:txBody>
      </p:sp>
      <p:sp>
        <p:nvSpPr>
          <p:cNvPr id="3" name="Объект 2"/>
          <p:cNvSpPr>
            <a:spLocks noGrp="1"/>
          </p:cNvSpPr>
          <p:nvPr>
            <p:ph idx="1"/>
          </p:nvPr>
        </p:nvSpPr>
        <p:spPr/>
        <p:txBody>
          <a:bodyPr/>
          <a:lstStyle/>
          <a:p>
            <a:r>
              <a:rPr lang="uk-UA" dirty="0"/>
              <a:t>Більшовики, щоб утримати панування, пішли на компроміс із українським національним рухом: із кількох колишніх російських губерній, населених українцями, було створено </a:t>
            </a:r>
            <a:r>
              <a:rPr lang="uk-UA" dirty="0" err="1"/>
              <a:t>квазі-державну</a:t>
            </a:r>
            <a:r>
              <a:rPr lang="uk-UA" dirty="0"/>
              <a:t> Українську Соціалістичну Радянську Республіку. Таким чином, уперше за сотні років українці добилися власних, хай урізаних і доволі умовних, але кордонів, у яких почала творитися українська політична нація. Ефемерні радянські кордони наповнювалися національним змістом завдяки українізації 1920-х рр. Тоді спостерігався справжній культурний бум у мистецтві, літературі, науці. Тут з’явилася ціла генерація творців, яку згодом, через страшну долю, назвуть </a:t>
            </a:r>
            <a:r>
              <a:rPr lang="uk-UA" b="1" i="1" dirty="0"/>
              <a:t>“розстріляним відродженням”.</a:t>
            </a:r>
          </a:p>
        </p:txBody>
      </p:sp>
    </p:spTree>
    <p:extLst>
      <p:ext uri="{BB962C8B-B14F-4D97-AF65-F5344CB8AC3E}">
        <p14:creationId xmlns:p14="http://schemas.microsoft.com/office/powerpoint/2010/main" val="1024945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endParaRPr lang="uk-UA" dirty="0"/>
          </a:p>
        </p:txBody>
      </p:sp>
      <p:sp>
        <p:nvSpPr>
          <p:cNvPr id="3" name="Объект 2"/>
          <p:cNvSpPr>
            <a:spLocks noGrp="1"/>
          </p:cNvSpPr>
          <p:nvPr>
            <p:ph idx="1"/>
          </p:nvPr>
        </p:nvSpPr>
        <p:spPr/>
        <p:txBody>
          <a:bodyPr/>
          <a:lstStyle/>
          <a:p>
            <a:r>
              <a:rPr lang="uk-UA" dirty="0"/>
              <a:t>Голодомор, організатори якого ставили за мету ліквідацію українського селянства як головного носія української ідентичності, поєднаний із репресіями проти суспільної еліти та національної церкви, мав покласти край існуванню українців як окремої національної групи зі своїми традиціями, культурою, спільними уявленнями про майбутнє. Саме так описував радянський геноцид українців Рафаель </a:t>
            </a:r>
            <a:r>
              <a:rPr lang="uk-UA" dirty="0" err="1"/>
              <a:t>Лемкін</a:t>
            </a:r>
            <a:r>
              <a:rPr lang="uk-UA" dirty="0"/>
              <a:t>.</a:t>
            </a:r>
          </a:p>
        </p:txBody>
      </p:sp>
    </p:spTree>
    <p:extLst>
      <p:ext uri="{BB962C8B-B14F-4D97-AF65-F5344CB8AC3E}">
        <p14:creationId xmlns:p14="http://schemas.microsoft.com/office/powerpoint/2010/main" val="3247528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endParaRPr lang="uk-UA" dirty="0"/>
          </a:p>
        </p:txBody>
      </p:sp>
      <p:sp>
        <p:nvSpPr>
          <p:cNvPr id="3" name="Объект 2"/>
          <p:cNvSpPr>
            <a:spLocks noGrp="1"/>
          </p:cNvSpPr>
          <p:nvPr>
            <p:ph idx="1"/>
          </p:nvPr>
        </p:nvSpPr>
        <p:spPr/>
        <p:txBody>
          <a:bodyPr/>
          <a:lstStyle/>
          <a:p>
            <a:pPr fontAlgn="base"/>
            <a:r>
              <a:rPr lang="ru-RU" dirty="0"/>
              <a:t>І </a:t>
            </a:r>
            <a:r>
              <a:rPr lang="ru-RU" dirty="0" err="1"/>
              <a:t>влада</a:t>
            </a:r>
            <a:r>
              <a:rPr lang="ru-RU" dirty="0"/>
              <a:t> </a:t>
            </a:r>
            <a:r>
              <a:rPr lang="ru-RU" dirty="0" err="1"/>
              <a:t>досягла</a:t>
            </a:r>
            <a:r>
              <a:rPr lang="ru-RU" dirty="0"/>
              <a:t> </a:t>
            </a:r>
            <a:r>
              <a:rPr lang="ru-RU" dirty="0" err="1"/>
              <a:t>своєї</a:t>
            </a:r>
            <a:r>
              <a:rPr lang="ru-RU" dirty="0"/>
              <a:t> </a:t>
            </a:r>
            <a:r>
              <a:rPr lang="ru-RU" dirty="0" smtClean="0"/>
              <a:t>мети. </a:t>
            </a:r>
            <a:r>
              <a:rPr lang="ru-RU" dirty="0" err="1"/>
              <a:t>Майже</a:t>
            </a:r>
            <a:r>
              <a:rPr lang="ru-RU" dirty="0"/>
              <a:t> </a:t>
            </a:r>
            <a:r>
              <a:rPr lang="ru-RU" dirty="0" err="1"/>
              <a:t>досягла</a:t>
            </a:r>
            <a:r>
              <a:rPr lang="ru-RU" dirty="0"/>
              <a:t>. </a:t>
            </a:r>
            <a:r>
              <a:rPr lang="ru-RU" dirty="0" err="1"/>
              <a:t>Мільйони</a:t>
            </a:r>
            <a:r>
              <a:rPr lang="ru-RU" dirty="0"/>
              <a:t> людей </a:t>
            </a:r>
            <a:r>
              <a:rPr lang="ru-RU" dirty="0" err="1"/>
              <a:t>було</a:t>
            </a:r>
            <a:r>
              <a:rPr lang="ru-RU" dirty="0"/>
              <a:t> </a:t>
            </a:r>
            <a:r>
              <a:rPr lang="ru-RU" dirty="0" err="1"/>
              <a:t>знищено</a:t>
            </a:r>
            <a:r>
              <a:rPr lang="ru-RU" dirty="0"/>
              <a:t> </a:t>
            </a:r>
            <a:r>
              <a:rPr lang="ru-RU" dirty="0" err="1"/>
              <a:t>фізично</a:t>
            </a:r>
            <a:r>
              <a:rPr lang="ru-RU" dirty="0"/>
              <a:t>. </a:t>
            </a:r>
            <a:r>
              <a:rPr lang="ru-RU" dirty="0" err="1"/>
              <a:t>Хто</a:t>
            </a:r>
            <a:r>
              <a:rPr lang="ru-RU" dirty="0"/>
              <a:t> </a:t>
            </a:r>
            <a:r>
              <a:rPr lang="ru-RU" dirty="0" err="1"/>
              <a:t>вижив</a:t>
            </a:r>
            <a:r>
              <a:rPr lang="ru-RU" dirty="0"/>
              <a:t> — </a:t>
            </a:r>
            <a:r>
              <a:rPr lang="ru-RU" dirty="0" err="1"/>
              <a:t>зазнали</a:t>
            </a:r>
            <a:r>
              <a:rPr lang="ru-RU" dirty="0"/>
              <a:t> </a:t>
            </a:r>
            <a:r>
              <a:rPr lang="ru-RU" dirty="0" err="1"/>
              <a:t>непоправних</a:t>
            </a:r>
            <a:r>
              <a:rPr lang="ru-RU" dirty="0"/>
              <a:t> </a:t>
            </a:r>
            <a:r>
              <a:rPr lang="ru-RU" dirty="0" err="1"/>
              <a:t>ментальних</a:t>
            </a:r>
            <a:r>
              <a:rPr lang="ru-RU" dirty="0"/>
              <a:t> </a:t>
            </a:r>
            <a:r>
              <a:rPr lang="ru-RU" dirty="0" err="1"/>
              <a:t>втрат</a:t>
            </a:r>
            <a:r>
              <a:rPr lang="ru-RU" dirty="0"/>
              <a:t>, </a:t>
            </a:r>
            <a:r>
              <a:rPr lang="ru-RU" dirty="0" err="1"/>
              <a:t>які</a:t>
            </a:r>
            <a:r>
              <a:rPr lang="ru-RU" dirty="0"/>
              <a:t> </a:t>
            </a:r>
            <a:r>
              <a:rPr lang="ru-RU" dirty="0" err="1"/>
              <a:t>перетворили</a:t>
            </a:r>
            <a:r>
              <a:rPr lang="ru-RU" dirty="0"/>
              <a:t> </a:t>
            </a:r>
            <a:r>
              <a:rPr lang="ru-RU" dirty="0" err="1"/>
              <a:t>їх</a:t>
            </a:r>
            <a:r>
              <a:rPr lang="ru-RU" dirty="0"/>
              <a:t> в </a:t>
            </a:r>
            <a:r>
              <a:rPr lang="ru-RU" dirty="0" err="1"/>
              <a:t>осіб</a:t>
            </a:r>
            <a:r>
              <a:rPr lang="ru-RU" dirty="0"/>
              <a:t>, </a:t>
            </a:r>
            <a:r>
              <a:rPr lang="ru-RU" dirty="0" err="1"/>
              <a:t>стурбованих</a:t>
            </a:r>
            <a:r>
              <a:rPr lang="ru-RU" dirty="0"/>
              <a:t> </a:t>
            </a:r>
            <a:r>
              <a:rPr lang="ru-RU" dirty="0" err="1"/>
              <a:t>лише</a:t>
            </a:r>
            <a:r>
              <a:rPr lang="ru-RU" dirty="0"/>
              <a:t> </a:t>
            </a:r>
            <a:r>
              <a:rPr lang="ru-RU" dirty="0" err="1"/>
              <a:t>власним</a:t>
            </a:r>
            <a:r>
              <a:rPr lang="ru-RU" dirty="0"/>
              <a:t> </a:t>
            </a:r>
            <a:r>
              <a:rPr lang="ru-RU" dirty="0" err="1"/>
              <a:t>порятунком</a:t>
            </a:r>
            <a:r>
              <a:rPr lang="ru-RU" dirty="0"/>
              <a:t>, </a:t>
            </a:r>
            <a:r>
              <a:rPr lang="ru-RU" dirty="0" err="1"/>
              <a:t>нездатних</a:t>
            </a:r>
            <a:r>
              <a:rPr lang="ru-RU" dirty="0"/>
              <a:t> до </a:t>
            </a:r>
            <a:r>
              <a:rPr lang="ru-RU" dirty="0" err="1"/>
              <a:t>єднання</a:t>
            </a:r>
            <a:r>
              <a:rPr lang="ru-RU" dirty="0"/>
              <a:t> </a:t>
            </a:r>
            <a:r>
              <a:rPr lang="ru-RU" dirty="0" err="1"/>
              <a:t>заради</a:t>
            </a:r>
            <a:r>
              <a:rPr lang="ru-RU" dirty="0"/>
              <a:t> </a:t>
            </a:r>
            <a:r>
              <a:rPr lang="ru-RU" dirty="0" err="1"/>
              <a:t>спільних</a:t>
            </a:r>
            <a:r>
              <a:rPr lang="ru-RU" dirty="0"/>
              <a:t> </a:t>
            </a:r>
            <a:r>
              <a:rPr lang="ru-RU" dirty="0" err="1"/>
              <a:t>цілей</a:t>
            </a:r>
            <a:r>
              <a:rPr lang="ru-RU" dirty="0" smtClean="0"/>
              <a:t>.</a:t>
            </a:r>
            <a:r>
              <a:rPr lang="ru-RU" dirty="0"/>
              <a:t/>
            </a:r>
            <a:br>
              <a:rPr lang="ru-RU" dirty="0"/>
            </a:br>
            <a:endParaRPr lang="uk-UA"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598978"/>
            <a:ext cx="3516982" cy="252050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9792" y="3767221"/>
            <a:ext cx="3528392" cy="235226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5761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p>
        </p:txBody>
      </p:sp>
      <p:sp>
        <p:nvSpPr>
          <p:cNvPr id="3" name="Объект 2"/>
          <p:cNvSpPr>
            <a:spLocks noGrp="1"/>
          </p:cNvSpPr>
          <p:nvPr>
            <p:ph idx="1"/>
          </p:nvPr>
        </p:nvSpPr>
        <p:spPr/>
        <p:txBody>
          <a:bodyPr/>
          <a:lstStyle/>
          <a:p>
            <a:r>
              <a:rPr lang="uk-UA" dirty="0"/>
              <a:t>Потім, через десять років після Голодомору, пам’ять про нього послужила одним із тих чинників, котрі штовхнули галичан і волинян на збройну боротьбу проти радянської влади. Українська повстанська армія стала несиметричною відповіддю на мовчазну смерть мільйонів у 1932—1933 рр. Тихий </a:t>
            </a:r>
            <a:r>
              <a:rPr lang="uk-UA" dirty="0" err="1"/>
              <a:t>скон</a:t>
            </a:r>
            <a:r>
              <a:rPr lang="uk-UA" dirty="0"/>
              <a:t> від голоду, організованого владою, більше не повторився. Замість очікуваної покори режим отримав шалений опір зі зброєю в руках.</a:t>
            </a:r>
          </a:p>
          <a:p>
            <a:endParaRPr lang="uk-UA" dirty="0"/>
          </a:p>
        </p:txBody>
      </p:sp>
    </p:spTree>
    <p:extLst>
      <p:ext uri="{BB962C8B-B14F-4D97-AF65-F5344CB8AC3E}">
        <p14:creationId xmlns:p14="http://schemas.microsoft.com/office/powerpoint/2010/main" val="1458013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Страшний голод 1933 року</a:t>
            </a:r>
          </a:p>
        </p:txBody>
      </p:sp>
      <p:sp>
        <p:nvSpPr>
          <p:cNvPr id="3" name="Объект 2"/>
          <p:cNvSpPr>
            <a:spLocks noGrp="1"/>
          </p:cNvSpPr>
          <p:nvPr>
            <p:ph idx="1"/>
          </p:nvPr>
        </p:nvSpPr>
        <p:spPr/>
        <p:txBody>
          <a:bodyPr/>
          <a:lstStyle/>
          <a:p>
            <a:r>
              <a:rPr lang="ru-RU" dirty="0" err="1"/>
              <a:t>Тож</a:t>
            </a:r>
            <a:r>
              <a:rPr lang="ru-RU" dirty="0"/>
              <a:t> </a:t>
            </a:r>
            <a:r>
              <a:rPr lang="ru-RU" dirty="0" err="1"/>
              <a:t>можемо</a:t>
            </a:r>
            <a:r>
              <a:rPr lang="ru-RU" dirty="0"/>
              <a:t> </a:t>
            </a:r>
            <a:r>
              <a:rPr lang="ru-RU" dirty="0" err="1"/>
              <a:t>говорити</a:t>
            </a:r>
            <a:r>
              <a:rPr lang="ru-RU" dirty="0"/>
              <a:t>: Голодомор, </a:t>
            </a:r>
            <a:r>
              <a:rPr lang="ru-RU" dirty="0" err="1"/>
              <a:t>який</a:t>
            </a:r>
            <a:r>
              <a:rPr lang="ru-RU" dirty="0"/>
              <a:t> </a:t>
            </a:r>
            <a:r>
              <a:rPr lang="ru-RU" dirty="0" err="1"/>
              <a:t>завдав</a:t>
            </a:r>
            <a:r>
              <a:rPr lang="ru-RU" dirty="0"/>
              <a:t> </a:t>
            </a:r>
            <a:r>
              <a:rPr lang="ru-RU" dirty="0" err="1"/>
              <a:t>страшних</a:t>
            </a:r>
            <a:r>
              <a:rPr lang="ru-RU" dirty="0"/>
              <a:t> </a:t>
            </a:r>
            <a:r>
              <a:rPr lang="ru-RU" dirty="0" err="1"/>
              <a:t>втрат</a:t>
            </a:r>
            <a:r>
              <a:rPr lang="ru-RU" dirty="0"/>
              <a:t> </a:t>
            </a:r>
            <a:r>
              <a:rPr lang="ru-RU" dirty="0" err="1"/>
              <a:t>українському</a:t>
            </a:r>
            <a:r>
              <a:rPr lang="ru-RU" dirty="0"/>
              <a:t> народу, </a:t>
            </a:r>
            <a:r>
              <a:rPr lang="ru-RU" dirty="0" err="1"/>
              <a:t>перетворив</a:t>
            </a:r>
            <a:r>
              <a:rPr lang="ru-RU" dirty="0"/>
              <a:t> </a:t>
            </a:r>
            <a:r>
              <a:rPr lang="ru-RU" dirty="0" err="1"/>
              <a:t>його</a:t>
            </a:r>
            <a:r>
              <a:rPr lang="ru-RU" dirty="0"/>
              <a:t> у </a:t>
            </a:r>
            <a:r>
              <a:rPr lang="ru-RU" dirty="0" smtClean="0"/>
              <a:t>пост-</a:t>
            </a:r>
            <a:r>
              <a:rPr lang="ru-RU" dirty="0" err="1" smtClean="0"/>
              <a:t>геноцидну</a:t>
            </a:r>
            <a:r>
              <a:rPr lang="ru-RU" dirty="0" smtClean="0"/>
              <a:t> </a:t>
            </a:r>
            <a:r>
              <a:rPr lang="ru-RU" dirty="0" err="1"/>
              <a:t>націю</a:t>
            </a:r>
            <a:r>
              <a:rPr lang="ru-RU" dirty="0"/>
              <a:t>, а заодно </a:t>
            </a:r>
            <a:r>
              <a:rPr lang="ru-RU" dirty="0" err="1"/>
              <a:t>привів</a:t>
            </a:r>
            <a:r>
              <a:rPr lang="ru-RU" dirty="0"/>
              <a:t> у </a:t>
            </a:r>
            <a:r>
              <a:rPr lang="ru-RU" dirty="0" err="1"/>
              <a:t>суспільному</a:t>
            </a:r>
            <a:r>
              <a:rPr lang="ru-RU" dirty="0"/>
              <a:t> </a:t>
            </a:r>
            <a:r>
              <a:rPr lang="ru-RU" dirty="0" err="1"/>
              <a:t>вимірі</a:t>
            </a:r>
            <a:r>
              <a:rPr lang="ru-RU" dirty="0"/>
              <a:t> до того, </a:t>
            </a:r>
            <a:r>
              <a:rPr lang="ru-RU" dirty="0" err="1"/>
              <a:t>що</a:t>
            </a:r>
            <a:r>
              <a:rPr lang="ru-RU" dirty="0"/>
              <a:t> психологи </a:t>
            </a:r>
            <a:r>
              <a:rPr lang="ru-RU" dirty="0" err="1"/>
              <a:t>називають</a:t>
            </a:r>
            <a:r>
              <a:rPr lang="ru-RU" dirty="0"/>
              <a:t> пост-</a:t>
            </a:r>
            <a:r>
              <a:rPr lang="ru-RU" dirty="0" err="1"/>
              <a:t>травматичний</a:t>
            </a:r>
            <a:r>
              <a:rPr lang="ru-RU" dirty="0"/>
              <a:t> </a:t>
            </a:r>
            <a:r>
              <a:rPr lang="ru-RU" dirty="0" err="1"/>
              <a:t>ріст</a:t>
            </a:r>
            <a:r>
              <a:rPr lang="ru-RU" dirty="0"/>
              <a:t>. </a:t>
            </a:r>
            <a:r>
              <a:rPr lang="ru-RU" dirty="0" err="1"/>
              <a:t>Буває</a:t>
            </a:r>
            <a:r>
              <a:rPr lang="ru-RU" dirty="0"/>
              <a:t>, </a:t>
            </a:r>
            <a:r>
              <a:rPr lang="ru-RU" dirty="0" err="1"/>
              <a:t>після</a:t>
            </a:r>
            <a:r>
              <a:rPr lang="ru-RU" dirty="0"/>
              <a:t> </a:t>
            </a:r>
            <a:r>
              <a:rPr lang="ru-RU" dirty="0" err="1"/>
              <a:t>пережитих</a:t>
            </a:r>
            <a:r>
              <a:rPr lang="ru-RU" dirty="0"/>
              <a:t> </a:t>
            </a:r>
            <a:r>
              <a:rPr lang="ru-RU" dirty="0" err="1"/>
              <a:t>страхіть</a:t>
            </a:r>
            <a:r>
              <a:rPr lang="ru-RU" dirty="0"/>
              <a:t> жертва не </a:t>
            </a:r>
            <a:r>
              <a:rPr lang="ru-RU" dirty="0" err="1"/>
              <a:t>ламається</a:t>
            </a:r>
            <a:r>
              <a:rPr lang="ru-RU" dirty="0"/>
              <a:t>, а, </a:t>
            </a:r>
            <a:r>
              <a:rPr lang="ru-RU" dirty="0" err="1"/>
              <a:t>навпаки</a:t>
            </a:r>
            <a:r>
              <a:rPr lang="ru-RU" dirty="0"/>
              <a:t>, </a:t>
            </a:r>
            <a:r>
              <a:rPr lang="ru-RU" dirty="0" err="1"/>
              <a:t>несподівано</a:t>
            </a:r>
            <a:r>
              <a:rPr lang="ru-RU" dirty="0"/>
              <a:t> </a:t>
            </a:r>
            <a:r>
              <a:rPr lang="ru-RU" dirty="0" err="1"/>
              <a:t>отримує</a:t>
            </a:r>
            <a:r>
              <a:rPr lang="ru-RU" dirty="0"/>
              <a:t> </a:t>
            </a:r>
            <a:r>
              <a:rPr lang="ru-RU" dirty="0" err="1"/>
              <a:t>додатковий</a:t>
            </a:r>
            <a:r>
              <a:rPr lang="ru-RU" dirty="0"/>
              <a:t> заряд </a:t>
            </a:r>
            <a:r>
              <a:rPr lang="ru-RU" dirty="0" err="1"/>
              <a:t>енергії</a:t>
            </a:r>
            <a:r>
              <a:rPr lang="ru-RU" dirty="0"/>
              <a:t>, </a:t>
            </a:r>
            <a:r>
              <a:rPr lang="ru-RU" dirty="0" err="1"/>
              <a:t>який</a:t>
            </a:r>
            <a:r>
              <a:rPr lang="ru-RU" dirty="0"/>
              <a:t> </a:t>
            </a:r>
            <a:r>
              <a:rPr lang="ru-RU" dirty="0" err="1"/>
              <a:t>сприяє</a:t>
            </a:r>
            <a:r>
              <a:rPr lang="ru-RU" dirty="0"/>
              <a:t> </a:t>
            </a:r>
            <a:r>
              <a:rPr lang="ru-RU" dirty="0" err="1"/>
              <a:t>більшій</a:t>
            </a:r>
            <a:r>
              <a:rPr lang="ru-RU" dirty="0"/>
              <a:t> </a:t>
            </a:r>
            <a:r>
              <a:rPr lang="ru-RU" dirty="0" err="1"/>
              <a:t>самореалізації</a:t>
            </a:r>
            <a:r>
              <a:rPr lang="ru-RU" dirty="0"/>
              <a:t>.</a:t>
            </a:r>
            <a:endParaRPr lang="uk-UA" dirty="0"/>
          </a:p>
        </p:txBody>
      </p:sp>
    </p:spTree>
    <p:extLst>
      <p:ext uri="{BB962C8B-B14F-4D97-AF65-F5344CB8AC3E}">
        <p14:creationId xmlns:p14="http://schemas.microsoft.com/office/powerpoint/2010/main" val="804817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Арешти митців</a:t>
            </a:r>
            <a:endParaRPr lang="uk-UA" dirty="0"/>
          </a:p>
        </p:txBody>
      </p:sp>
      <p:sp>
        <p:nvSpPr>
          <p:cNvPr id="3" name="Объект 2"/>
          <p:cNvSpPr>
            <a:spLocks noGrp="1"/>
          </p:cNvSpPr>
          <p:nvPr>
            <p:ph idx="1"/>
          </p:nvPr>
        </p:nvSpPr>
        <p:spPr/>
        <p:txBody>
          <a:bodyPr/>
          <a:lstStyle/>
          <a:p>
            <a:r>
              <a:rPr lang="uk-UA" dirty="0"/>
              <a:t>Набувало обертів переслідування української інтелігенції. Не витримав­ши морального тиску, 1933 року покінчив життя самогубством М. Хвильовий. Невдовзі розпочалися масові арешти. Талановиті митці-патріоти за </a:t>
            </a:r>
            <a:r>
              <a:rPr lang="uk-UA" dirty="0" smtClean="0"/>
              <a:t>сфабрикованими </a:t>
            </a:r>
            <a:r>
              <a:rPr lang="uk-UA" dirty="0"/>
              <a:t>обвинуваченнями фізично знищувалися, потрапляли в ув’язнення й на заслання. Не випадково українське літературне життя 20-х — початку 30-х років </a:t>
            </a:r>
            <a:r>
              <a:rPr lang="en-US" dirty="0"/>
              <a:t>XX </a:t>
            </a:r>
            <a:r>
              <a:rPr lang="uk-UA" dirty="0"/>
              <a:t>століття визначають як період «розстріляного відродження».</a:t>
            </a:r>
          </a:p>
          <a:p>
            <a:endParaRPr lang="uk-UA" dirty="0"/>
          </a:p>
        </p:txBody>
      </p:sp>
    </p:spTree>
    <p:extLst>
      <p:ext uri="{BB962C8B-B14F-4D97-AF65-F5344CB8AC3E}">
        <p14:creationId xmlns:p14="http://schemas.microsoft.com/office/powerpoint/2010/main" val="3999233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Арешти митців</a:t>
            </a:r>
            <a:endParaRPr lang="uk-UA" dirty="0"/>
          </a:p>
        </p:txBody>
      </p:sp>
      <p:sp>
        <p:nvSpPr>
          <p:cNvPr id="3" name="Объект 2"/>
          <p:cNvSpPr>
            <a:spLocks noGrp="1"/>
          </p:cNvSpPr>
          <p:nvPr>
            <p:ph idx="1"/>
          </p:nvPr>
        </p:nvSpPr>
        <p:spPr/>
        <p:txBody>
          <a:bodyPr/>
          <a:lstStyle/>
          <a:p>
            <a:r>
              <a:rPr lang="ru-RU" dirty="0" err="1"/>
              <a:t>Ті</a:t>
            </a:r>
            <a:r>
              <a:rPr lang="ru-RU" dirty="0"/>
              <a:t> </a:t>
            </a:r>
            <a:r>
              <a:rPr lang="ru-RU" dirty="0" err="1"/>
              <a:t>письменники</a:t>
            </a:r>
            <a:r>
              <a:rPr lang="ru-RU" dirty="0"/>
              <a:t>, </a:t>
            </a:r>
            <a:r>
              <a:rPr lang="ru-RU" dirty="0" err="1"/>
              <a:t>яким</a:t>
            </a:r>
            <a:r>
              <a:rPr lang="ru-RU" dirty="0"/>
              <a:t> вдалось </a:t>
            </a:r>
            <a:r>
              <a:rPr lang="ru-RU" dirty="0" err="1"/>
              <a:t>уникнути</a:t>
            </a:r>
            <a:r>
              <a:rPr lang="ru-RU" dirty="0"/>
              <a:t> </a:t>
            </a:r>
            <a:r>
              <a:rPr lang="ru-RU" dirty="0" err="1"/>
              <a:t>фізичної</a:t>
            </a:r>
            <a:r>
              <a:rPr lang="ru-RU" dirty="0"/>
              <a:t> </a:t>
            </a:r>
            <a:r>
              <a:rPr lang="ru-RU" dirty="0" err="1"/>
              <a:t>розправи</a:t>
            </a:r>
            <a:r>
              <a:rPr lang="ru-RU" dirty="0"/>
              <a:t>, </a:t>
            </a:r>
            <a:r>
              <a:rPr lang="ru-RU" dirty="0" err="1"/>
              <a:t>мусили</a:t>
            </a:r>
            <a:r>
              <a:rPr lang="ru-RU" dirty="0"/>
              <a:t> </a:t>
            </a:r>
            <a:r>
              <a:rPr lang="ru-RU" dirty="0" err="1"/>
              <a:t>пристосовуватись</a:t>
            </a:r>
            <a:r>
              <a:rPr lang="ru-RU" dirty="0"/>
              <a:t> до </a:t>
            </a:r>
            <a:r>
              <a:rPr lang="ru-RU" dirty="0" err="1"/>
              <a:t>вимог</a:t>
            </a:r>
            <a:r>
              <a:rPr lang="ru-RU" dirty="0"/>
              <a:t> </a:t>
            </a:r>
            <a:r>
              <a:rPr lang="ru-RU" dirty="0" err="1"/>
              <a:t>влади</a:t>
            </a:r>
            <a:r>
              <a:rPr lang="ru-RU" dirty="0"/>
              <a:t>, </a:t>
            </a:r>
            <a:r>
              <a:rPr lang="ru-RU" dirty="0" err="1"/>
              <a:t>що</a:t>
            </a:r>
            <a:r>
              <a:rPr lang="ru-RU" dirty="0"/>
              <a:t> </a:t>
            </a:r>
            <a:r>
              <a:rPr lang="ru-RU" dirty="0" err="1"/>
              <a:t>нерідко</a:t>
            </a:r>
            <a:r>
              <a:rPr lang="ru-RU" dirty="0"/>
              <a:t> означало </a:t>
            </a:r>
            <a:r>
              <a:rPr lang="ru-RU" dirty="0" err="1"/>
              <a:t>духовну</a:t>
            </a:r>
            <a:r>
              <a:rPr lang="ru-RU" dirty="0"/>
              <a:t> </a:t>
            </a:r>
            <a:r>
              <a:rPr lang="ru-RU" dirty="0" err="1"/>
              <a:t>загибель</a:t>
            </a:r>
            <a:r>
              <a:rPr lang="ru-RU" dirty="0"/>
              <a:t>. </a:t>
            </a:r>
            <a:r>
              <a:rPr lang="ru-RU" dirty="0" err="1"/>
              <a:t>Більшість</a:t>
            </a:r>
            <a:r>
              <a:rPr lang="ru-RU" dirty="0"/>
              <a:t> </a:t>
            </a:r>
            <a:r>
              <a:rPr lang="ru-RU" dirty="0" err="1"/>
              <a:t>із</a:t>
            </a:r>
            <a:r>
              <a:rPr lang="ru-RU" dirty="0"/>
              <a:t> них вступили до </a:t>
            </a:r>
            <a:r>
              <a:rPr lang="ru-RU" dirty="0" err="1"/>
              <a:t>створеної</a:t>
            </a:r>
            <a:r>
              <a:rPr lang="ru-RU" dirty="0"/>
              <a:t> 1934 року </a:t>
            </a:r>
            <a:r>
              <a:rPr lang="ru-RU" dirty="0" err="1"/>
              <a:t>Спілки</a:t>
            </a:r>
            <a:r>
              <a:rPr lang="ru-RU" dirty="0"/>
              <a:t> </a:t>
            </a:r>
            <a:r>
              <a:rPr lang="ru-RU" dirty="0" err="1"/>
              <a:t>радянських</a:t>
            </a:r>
            <a:r>
              <a:rPr lang="ru-RU" dirty="0"/>
              <a:t> </a:t>
            </a:r>
            <a:r>
              <a:rPr lang="ru-RU" dirty="0" err="1" smtClean="0"/>
              <a:t>письменників</a:t>
            </a:r>
            <a:r>
              <a:rPr lang="ru-RU" dirty="0"/>
              <a:t>, яка проголосила метод «</a:t>
            </a:r>
            <a:r>
              <a:rPr lang="ru-RU" dirty="0" err="1"/>
              <a:t>соціалістичного</a:t>
            </a:r>
            <a:r>
              <a:rPr lang="ru-RU" dirty="0"/>
              <a:t> </a:t>
            </a:r>
            <a:r>
              <a:rPr lang="ru-RU" dirty="0" err="1"/>
              <a:t>реалізму</a:t>
            </a:r>
            <a:r>
              <a:rPr lang="ru-RU" dirty="0"/>
              <a:t>» </a:t>
            </a:r>
            <a:r>
              <a:rPr lang="ru-RU" dirty="0" err="1"/>
              <a:t>провідним</a:t>
            </a:r>
            <a:r>
              <a:rPr lang="ru-RU" dirty="0"/>
              <a:t> у </a:t>
            </a:r>
            <a:r>
              <a:rPr lang="ru-RU" dirty="0" err="1"/>
              <a:t>лі­тературі</a:t>
            </a:r>
            <a:r>
              <a:rPr lang="ru-RU" dirty="0" smtClean="0"/>
              <a:t>.</a:t>
            </a:r>
            <a:endParaRPr lang="ru-RU" dirty="0"/>
          </a:p>
        </p:txBody>
      </p:sp>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3768" y="3853780"/>
            <a:ext cx="4019453" cy="273901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9754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Арешти митців</a:t>
            </a:r>
            <a:endParaRPr lang="uk-UA" dirty="0"/>
          </a:p>
        </p:txBody>
      </p:sp>
      <p:sp>
        <p:nvSpPr>
          <p:cNvPr id="3" name="Объект 2"/>
          <p:cNvSpPr>
            <a:spLocks noGrp="1"/>
          </p:cNvSpPr>
          <p:nvPr>
            <p:ph idx="1"/>
          </p:nvPr>
        </p:nvSpPr>
        <p:spPr/>
        <p:txBody>
          <a:bodyPr>
            <a:normAutofit/>
          </a:bodyPr>
          <a:lstStyle/>
          <a:p>
            <a:r>
              <a:rPr lang="uk-UA" dirty="0"/>
              <a:t>Таким чином, у 1930-ті роки природний розвиток української літератури було штучно припинено. Розпочалася тривала доба «сталінізму», запанува­ла атмосфера страху, породжена масовим терором. Заборонялося публічно висловлювати думки, відмінні від офіційної позиції. Каральними устано­вами радянської влади було фізично знищено понад 220 українських пись­менників. Літературі дозволялося лише ілюструвати комуністичні гасла, які неодноразово </a:t>
            </a:r>
            <a:r>
              <a:rPr lang="uk-UA" dirty="0" smtClean="0"/>
              <a:t>змінювалися</a:t>
            </a:r>
            <a:endParaRPr lang="uk-UA" dirty="0"/>
          </a:p>
        </p:txBody>
      </p:sp>
    </p:spTree>
    <p:extLst>
      <p:ext uri="{BB962C8B-B14F-4D97-AF65-F5344CB8AC3E}">
        <p14:creationId xmlns:p14="http://schemas.microsoft.com/office/powerpoint/2010/main" val="394137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На початку 20-х років </a:t>
            </a:r>
            <a:r>
              <a:rPr lang="en-US" dirty="0"/>
              <a:t>XX </a:t>
            </a:r>
            <a:r>
              <a:rPr lang="uk-UA" dirty="0"/>
              <a:t>ст. літературне життя в Україні було дуже розмаїтим: виникали численні течії, створювались групи та угрупування літераторів, які в цілому відображали літературний процес, характерний для всієї Європи. Основні стильові напрями цього періоду - </a:t>
            </a:r>
            <a:r>
              <a:rPr lang="uk-UA" i="1" dirty="0"/>
              <a:t>модернізм, соцреалізм</a:t>
            </a:r>
            <a:r>
              <a:rPr lang="uk-UA" dirty="0"/>
              <a:t>.</a:t>
            </a:r>
          </a:p>
        </p:txBody>
      </p:sp>
    </p:spTree>
    <p:extLst>
      <p:ext uri="{BB962C8B-B14F-4D97-AF65-F5344CB8AC3E}">
        <p14:creationId xmlns:p14="http://schemas.microsoft.com/office/powerpoint/2010/main" val="32318182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Арешти митців</a:t>
            </a:r>
            <a:endParaRPr lang="uk-UA" dirty="0"/>
          </a:p>
        </p:txBody>
      </p:sp>
      <p:sp>
        <p:nvSpPr>
          <p:cNvPr id="3" name="Объект 2"/>
          <p:cNvSpPr>
            <a:spLocks noGrp="1"/>
          </p:cNvSpPr>
          <p:nvPr>
            <p:ph idx="1"/>
          </p:nvPr>
        </p:nvSpPr>
        <p:spPr/>
        <p:txBody>
          <a:bodyPr/>
          <a:lstStyle/>
          <a:p>
            <a:r>
              <a:rPr lang="uk-UA" dirty="0" smtClean="0"/>
              <a:t>Українські </a:t>
            </a:r>
            <a:r>
              <a:rPr lang="uk-UA" dirty="0"/>
              <a:t>письменники, яким пощастило ви­жити, мусили спрямовувати свій талант на оспівування влади та її ідейно­го курсу. Почали з’являтися «виробничі» та «</a:t>
            </a:r>
            <a:r>
              <a:rPr lang="uk-UA" dirty="0" err="1"/>
              <a:t>історико-революційні</a:t>
            </a:r>
            <a:r>
              <a:rPr lang="uk-UA" dirty="0"/>
              <a:t>» твори з обов’язковим позитивним образом комуніста й засудженням українських патріотів. Під час Другої світової війни деякі українські радянські письмен­ники, відчувши патріотичний підйом народних мас, поряд із казенними агі­таційними, створили декілька вартісних творів. Це «Похорон друга» П. Ти­чини, «Любіть Україну» В. Сосюри, «Мандрівка в молодість» </a:t>
            </a:r>
            <a:r>
              <a:rPr lang="uk-UA" dirty="0" smtClean="0"/>
              <a:t>М.Рильського</a:t>
            </a:r>
            <a:r>
              <a:rPr lang="uk-UA" dirty="0"/>
              <a:t>, «Україна в огні» О. </a:t>
            </a:r>
            <a:r>
              <a:rPr lang="uk-UA" dirty="0" smtClean="0"/>
              <a:t>Довженка.</a:t>
            </a:r>
            <a:endParaRPr lang="uk-UA" dirty="0"/>
          </a:p>
          <a:p>
            <a:endParaRPr lang="uk-UA" dirty="0"/>
          </a:p>
        </p:txBody>
      </p:sp>
    </p:spTree>
    <p:extLst>
      <p:ext uri="{BB962C8B-B14F-4D97-AF65-F5344CB8AC3E}">
        <p14:creationId xmlns:p14="http://schemas.microsoft.com/office/powerpoint/2010/main" val="1635523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smtClean="0"/>
              <a:t>uk.wikipedia.org</a:t>
            </a:r>
            <a:endParaRPr lang="uk-UA" dirty="0" smtClean="0"/>
          </a:p>
          <a:p>
            <a:r>
              <a:rPr lang="en-US" dirty="0" smtClean="0"/>
              <a:t>holodomor33.org.ua</a:t>
            </a:r>
            <a:endParaRPr lang="uk-UA" dirty="0"/>
          </a:p>
        </p:txBody>
      </p:sp>
    </p:spTree>
    <p:extLst>
      <p:ext uri="{BB962C8B-B14F-4D97-AF65-F5344CB8AC3E}">
        <p14:creationId xmlns:p14="http://schemas.microsoft.com/office/powerpoint/2010/main" val="90674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Модернізм</a:t>
            </a:r>
          </a:p>
        </p:txBody>
      </p:sp>
      <p:sp>
        <p:nvSpPr>
          <p:cNvPr id="3" name="Объект 2"/>
          <p:cNvSpPr>
            <a:spLocks noGrp="1"/>
          </p:cNvSpPr>
          <p:nvPr>
            <p:ph idx="1"/>
          </p:nvPr>
        </p:nvSpPr>
        <p:spPr/>
        <p:txBody>
          <a:bodyPr/>
          <a:lstStyle/>
          <a:p>
            <a:r>
              <a:rPr lang="uk-UA" dirty="0"/>
              <a:t>Модернізм (з </a:t>
            </a:r>
            <a:r>
              <a:rPr lang="uk-UA" dirty="0" err="1"/>
              <a:t>фр</a:t>
            </a:r>
            <a:r>
              <a:rPr lang="uk-UA" dirty="0"/>
              <a:t>. «сучасний», «найновіший») </a:t>
            </a:r>
            <a:r>
              <a:rPr lang="uk-UA" dirty="0" smtClean="0"/>
              <a:t>- загальна </a:t>
            </a:r>
            <a:r>
              <a:rPr lang="uk-UA" dirty="0"/>
              <a:t>назва літературно-мистецьких течій </a:t>
            </a:r>
            <a:r>
              <a:rPr lang="uk-UA" dirty="0" smtClean="0"/>
              <a:t>нереалістичного </a:t>
            </a:r>
            <a:r>
              <a:rPr lang="uk-UA" dirty="0"/>
              <a:t>спрямування кінця </a:t>
            </a:r>
            <a:r>
              <a:rPr lang="en-US" dirty="0"/>
              <a:t>XIX - </a:t>
            </a:r>
            <a:r>
              <a:rPr lang="uk-UA" dirty="0"/>
              <a:t>початку </a:t>
            </a:r>
            <a:r>
              <a:rPr lang="en-US" dirty="0"/>
              <a:t>XX </a:t>
            </a:r>
            <a:r>
              <a:rPr lang="uk-UA" dirty="0"/>
              <a:t>ст., адекватних новим знанням про людину (</a:t>
            </a:r>
            <a:r>
              <a:rPr lang="uk-UA" dirty="0" smtClean="0"/>
              <a:t>підсвідомість</a:t>
            </a:r>
            <a:r>
              <a:rPr lang="uk-UA" dirty="0"/>
              <a:t>, інтуїція, опора на ірраціональне). </a:t>
            </a:r>
            <a:r>
              <a:rPr lang="uk-UA" dirty="0" smtClean="0"/>
              <a:t>Філософські </a:t>
            </a:r>
            <a:r>
              <a:rPr lang="uk-UA" dirty="0"/>
              <a:t>основи: «філософія життя» (Ніцше, </a:t>
            </a:r>
            <a:r>
              <a:rPr lang="uk-UA" dirty="0" smtClean="0"/>
              <a:t>Бергсон</a:t>
            </a:r>
            <a:r>
              <a:rPr lang="uk-UA" dirty="0"/>
              <a:t>, </a:t>
            </a:r>
            <a:r>
              <a:rPr lang="uk-UA" dirty="0" err="1"/>
              <a:t>Шопенгауер</a:t>
            </a:r>
            <a:r>
              <a:rPr lang="uk-UA" dirty="0"/>
              <a:t>); «філософія серця» (Г. </a:t>
            </a:r>
            <a:r>
              <a:rPr lang="uk-UA" dirty="0" smtClean="0"/>
              <a:t>Сковорода).</a:t>
            </a:r>
          </a:p>
          <a:p>
            <a:r>
              <a:rPr lang="uk-UA" dirty="0"/>
              <a:t>Український модернізм представлений багатьма напрямами, серед яких найбільш виразними є неокласицизм, неоромантизм, символізм, футуризм, імпресіонізм, експресіонізм та ін.</a:t>
            </a:r>
          </a:p>
          <a:p>
            <a:endParaRPr lang="uk-UA" dirty="0"/>
          </a:p>
          <a:p>
            <a:endParaRPr lang="uk-UA" dirty="0"/>
          </a:p>
        </p:txBody>
      </p:sp>
    </p:spTree>
    <p:extLst>
      <p:ext uri="{BB962C8B-B14F-4D97-AF65-F5344CB8AC3E}">
        <p14:creationId xmlns:p14="http://schemas.microsoft.com/office/powerpoint/2010/main" val="3599922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Неокласицизм</a:t>
            </a:r>
          </a:p>
        </p:txBody>
      </p:sp>
      <p:sp>
        <p:nvSpPr>
          <p:cNvPr id="3" name="Объект 2"/>
          <p:cNvSpPr>
            <a:spLocks noGrp="1"/>
          </p:cNvSpPr>
          <p:nvPr>
            <p:ph idx="1"/>
          </p:nvPr>
        </p:nvSpPr>
        <p:spPr/>
        <p:txBody>
          <a:bodyPr>
            <a:normAutofit/>
          </a:bodyPr>
          <a:lstStyle/>
          <a:p>
            <a:pPr marL="114300" indent="0">
              <a:buNone/>
            </a:pPr>
            <a:r>
              <a:rPr lang="uk-UA" dirty="0"/>
              <a:t>Неокласицизм - умовна назва естетичної платформи кола київських поетів, естетична програма духовного оновлення художньої свідомості та нації в цілому, для якої є характерним</a:t>
            </a:r>
            <a:r>
              <a:rPr lang="uk-UA" dirty="0" smtClean="0"/>
              <a:t>:</a:t>
            </a:r>
            <a:endParaRPr lang="uk-UA" dirty="0"/>
          </a:p>
          <a:p>
            <a:pPr marL="114300" indent="0">
              <a:buNone/>
            </a:pPr>
            <a:r>
              <a:rPr lang="uk-UA" i="1" dirty="0" smtClean="0"/>
              <a:t>•</a:t>
            </a:r>
            <a:r>
              <a:rPr lang="uk-UA" i="1" dirty="0"/>
              <a:t> </a:t>
            </a:r>
            <a:r>
              <a:rPr lang="uk-UA" i="1" dirty="0" smtClean="0"/>
              <a:t>  орієнтація </a:t>
            </a:r>
            <a:r>
              <a:rPr lang="uk-UA" i="1" dirty="0"/>
              <a:t>на класичні зразки давньогрецького та давньоримського мистецтва</a:t>
            </a:r>
            <a:r>
              <a:rPr lang="uk-UA" i="1" dirty="0" smtClean="0"/>
              <a:t>;</a:t>
            </a:r>
            <a:endParaRPr lang="uk-UA" i="1" dirty="0"/>
          </a:p>
          <a:p>
            <a:pPr marL="114300" indent="0">
              <a:buNone/>
            </a:pPr>
            <a:r>
              <a:rPr lang="uk-UA" i="1" dirty="0" smtClean="0"/>
              <a:t>•   риси </a:t>
            </a:r>
            <a:r>
              <a:rPr lang="uk-UA" i="1" dirty="0"/>
              <a:t>«аристократичного духу</a:t>
            </a:r>
            <a:r>
              <a:rPr lang="uk-UA" i="1" dirty="0" smtClean="0"/>
              <a:t>»;</a:t>
            </a:r>
            <a:endParaRPr lang="uk-UA" i="1" dirty="0"/>
          </a:p>
          <a:p>
            <a:pPr marL="114300" indent="0">
              <a:buNone/>
            </a:pPr>
            <a:r>
              <a:rPr lang="uk-UA" i="1" dirty="0" smtClean="0"/>
              <a:t>•   орієнтація </a:t>
            </a:r>
            <a:r>
              <a:rPr lang="uk-UA" i="1" dirty="0"/>
              <a:t>на загальнолюдські цінності та ідеали</a:t>
            </a:r>
            <a:r>
              <a:rPr lang="uk-UA" i="1" dirty="0" smtClean="0"/>
              <a:t>;</a:t>
            </a:r>
            <a:endParaRPr lang="uk-UA" i="1" dirty="0"/>
          </a:p>
          <a:p>
            <a:pPr marL="114300" indent="0">
              <a:buNone/>
            </a:pPr>
            <a:r>
              <a:rPr lang="uk-UA" i="1" dirty="0" smtClean="0"/>
              <a:t>•   суворе </a:t>
            </a:r>
            <a:r>
              <a:rPr lang="uk-UA" i="1" dirty="0"/>
              <a:t>дотримання форми строфи й образу</a:t>
            </a:r>
            <a:r>
              <a:rPr lang="uk-UA" i="1" dirty="0" smtClean="0"/>
              <a:t>;</a:t>
            </a:r>
            <a:endParaRPr lang="uk-UA" i="1" dirty="0"/>
          </a:p>
          <a:p>
            <a:pPr marL="114300" indent="0">
              <a:buNone/>
            </a:pPr>
            <a:r>
              <a:rPr lang="uk-UA" i="1" dirty="0" smtClean="0"/>
              <a:t>•   афористичність </a:t>
            </a:r>
            <a:r>
              <a:rPr lang="uk-UA" i="1" dirty="0"/>
              <a:t>висловлюваного</a:t>
            </a:r>
            <a:r>
              <a:rPr lang="uk-UA" i="1" dirty="0" smtClean="0"/>
              <a:t>.</a:t>
            </a:r>
            <a:endParaRPr lang="uk-UA" i="1" dirty="0"/>
          </a:p>
        </p:txBody>
      </p:sp>
    </p:spTree>
    <p:extLst>
      <p:ext uri="{BB962C8B-B14F-4D97-AF65-F5344CB8AC3E}">
        <p14:creationId xmlns:p14="http://schemas.microsoft.com/office/powerpoint/2010/main" val="2034098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smtClean="0"/>
              <a:t>Найвидатніші представники</a:t>
            </a:r>
            <a:r>
              <a:rPr lang="uk-UA" sz="4400"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90" y="1341529"/>
            <a:ext cx="1591474" cy="2267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89284" y="3934198"/>
            <a:ext cx="1607465" cy="230203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2399" y="1383653"/>
            <a:ext cx="1628715" cy="2280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8433" y="1388365"/>
            <a:ext cx="1658356" cy="222101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Прямоугольник 6"/>
          <p:cNvSpPr/>
          <p:nvPr/>
        </p:nvSpPr>
        <p:spPr>
          <a:xfrm>
            <a:off x="381090" y="3665830"/>
            <a:ext cx="1071127" cy="369332"/>
          </a:xfrm>
          <a:prstGeom prst="rect">
            <a:avLst/>
          </a:prstGeom>
        </p:spPr>
        <p:txBody>
          <a:bodyPr wrap="none">
            <a:spAutoFit/>
          </a:bodyPr>
          <a:lstStyle/>
          <a:p>
            <a:r>
              <a:rPr lang="uk-UA" dirty="0" smtClean="0"/>
              <a:t>М. Зеров</a:t>
            </a:r>
            <a:endParaRPr lang="uk-UA" dirty="0"/>
          </a:p>
        </p:txBody>
      </p:sp>
      <p:sp>
        <p:nvSpPr>
          <p:cNvPr id="9" name="Прямоугольник 8"/>
          <p:cNvSpPr/>
          <p:nvPr/>
        </p:nvSpPr>
        <p:spPr>
          <a:xfrm>
            <a:off x="1542083" y="6266151"/>
            <a:ext cx="1687257" cy="369332"/>
          </a:xfrm>
          <a:prstGeom prst="rect">
            <a:avLst/>
          </a:prstGeom>
        </p:spPr>
        <p:txBody>
          <a:bodyPr wrap="none">
            <a:spAutoFit/>
          </a:bodyPr>
          <a:lstStyle/>
          <a:p>
            <a:r>
              <a:rPr lang="uk-UA" dirty="0" smtClean="0"/>
              <a:t>М. Драй-Хмара</a:t>
            </a:r>
            <a:endParaRPr lang="uk-UA" dirty="0"/>
          </a:p>
        </p:txBody>
      </p:sp>
      <p:sp>
        <p:nvSpPr>
          <p:cNvPr id="10" name="Прямоугольник 9"/>
          <p:cNvSpPr/>
          <p:nvPr/>
        </p:nvSpPr>
        <p:spPr>
          <a:xfrm>
            <a:off x="3331448" y="3669039"/>
            <a:ext cx="1553630" cy="369332"/>
          </a:xfrm>
          <a:prstGeom prst="rect">
            <a:avLst/>
          </a:prstGeom>
        </p:spPr>
        <p:txBody>
          <a:bodyPr wrap="none">
            <a:spAutoFit/>
          </a:bodyPr>
          <a:lstStyle/>
          <a:p>
            <a:r>
              <a:rPr lang="uk-UA" dirty="0" smtClean="0"/>
              <a:t>П. </a:t>
            </a:r>
            <a:r>
              <a:rPr lang="uk-UA" dirty="0" err="1" smtClean="0"/>
              <a:t>Филипович</a:t>
            </a:r>
            <a:endParaRPr lang="uk-UA" dirty="0"/>
          </a:p>
        </p:txBody>
      </p:sp>
      <p:sp>
        <p:nvSpPr>
          <p:cNvPr id="11" name="Прямоугольник 10"/>
          <p:cNvSpPr/>
          <p:nvPr/>
        </p:nvSpPr>
        <p:spPr>
          <a:xfrm>
            <a:off x="6464734" y="3749532"/>
            <a:ext cx="1526380" cy="369332"/>
          </a:xfrm>
          <a:prstGeom prst="rect">
            <a:avLst/>
          </a:prstGeom>
        </p:spPr>
        <p:txBody>
          <a:bodyPr wrap="none">
            <a:spAutoFit/>
          </a:bodyPr>
          <a:lstStyle/>
          <a:p>
            <a:r>
              <a:rPr lang="uk-UA" dirty="0" smtClean="0"/>
              <a:t>М. Рильський</a:t>
            </a:r>
            <a:endParaRPr lang="uk-UA" dirty="0"/>
          </a:p>
        </p:txBody>
      </p:sp>
      <p:sp>
        <p:nvSpPr>
          <p:cNvPr id="12" name="Прямоугольник 11"/>
          <p:cNvSpPr/>
          <p:nvPr/>
        </p:nvSpPr>
        <p:spPr>
          <a:xfrm>
            <a:off x="4662664" y="6228969"/>
            <a:ext cx="1932709" cy="369332"/>
          </a:xfrm>
          <a:prstGeom prst="rect">
            <a:avLst/>
          </a:prstGeom>
        </p:spPr>
        <p:txBody>
          <a:bodyPr wrap="none">
            <a:spAutoFit/>
          </a:bodyPr>
          <a:lstStyle/>
          <a:p>
            <a:r>
              <a:rPr lang="uk-UA" dirty="0" smtClean="0"/>
              <a:t>Освальд </a:t>
            </a:r>
            <a:r>
              <a:rPr lang="uk-UA" dirty="0" err="1" smtClean="0"/>
              <a:t>Бургардт</a:t>
            </a:r>
            <a:endParaRPr lang="uk-UA" dirty="0"/>
          </a:p>
        </p:txBody>
      </p:sp>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4176" y="4026583"/>
            <a:ext cx="1629686" cy="223956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066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Неоромантизм</a:t>
            </a:r>
          </a:p>
        </p:txBody>
      </p:sp>
      <p:sp>
        <p:nvSpPr>
          <p:cNvPr id="3" name="Объект 2"/>
          <p:cNvSpPr>
            <a:spLocks noGrp="1"/>
          </p:cNvSpPr>
          <p:nvPr>
            <p:ph idx="1"/>
          </p:nvPr>
        </p:nvSpPr>
        <p:spPr/>
        <p:txBody>
          <a:bodyPr>
            <a:normAutofit/>
          </a:bodyPr>
          <a:lstStyle/>
          <a:p>
            <a:pPr marL="114300" indent="0">
              <a:buNone/>
            </a:pPr>
            <a:r>
              <a:rPr lang="uk-UA" dirty="0"/>
              <a:t>Неоромантизм </a:t>
            </a:r>
            <a:r>
              <a:rPr lang="uk-UA" dirty="0" smtClean="0"/>
              <a:t>- </a:t>
            </a:r>
            <a:r>
              <a:rPr lang="uk-UA" dirty="0"/>
              <a:t>стильова течія модернізму, визначальними ознаками якої є</a:t>
            </a:r>
            <a:r>
              <a:rPr lang="uk-UA" dirty="0" smtClean="0"/>
              <a:t>:</a:t>
            </a:r>
            <a:endParaRPr lang="uk-UA" dirty="0"/>
          </a:p>
          <a:p>
            <a:pPr marL="114300" indent="0">
              <a:buNone/>
            </a:pPr>
            <a:r>
              <a:rPr lang="uk-UA" i="1" dirty="0" smtClean="0"/>
              <a:t>•   намагання </a:t>
            </a:r>
            <a:r>
              <a:rPr lang="uk-UA" i="1" dirty="0"/>
              <a:t>подолати протистояння між ідеалом та дійсністю, завдяки могутній силі волі зробити сподіване дійсним, не опускаючи цього сподіваного до рівня інертного животіння</a:t>
            </a:r>
            <a:r>
              <a:rPr lang="uk-UA" i="1" dirty="0" smtClean="0"/>
              <a:t>;</a:t>
            </a:r>
            <a:endParaRPr lang="uk-UA" i="1" dirty="0"/>
          </a:p>
          <a:p>
            <a:pPr marL="114300" indent="0">
              <a:buNone/>
            </a:pPr>
            <a:r>
              <a:rPr lang="uk-UA" i="1" dirty="0" smtClean="0"/>
              <a:t>•   увага </a:t>
            </a:r>
            <a:r>
              <a:rPr lang="uk-UA" i="1" dirty="0"/>
              <a:t>до внутрішнього світу людини</a:t>
            </a:r>
            <a:r>
              <a:rPr lang="uk-UA" i="1" dirty="0" smtClean="0"/>
              <a:t>;</a:t>
            </a:r>
            <a:endParaRPr lang="uk-UA" i="1" dirty="0"/>
          </a:p>
          <a:p>
            <a:pPr marL="114300" indent="0">
              <a:buNone/>
            </a:pPr>
            <a:r>
              <a:rPr lang="uk-UA" i="1" dirty="0" smtClean="0"/>
              <a:t>•   могутнє </a:t>
            </a:r>
            <a:r>
              <a:rPr lang="uk-UA" i="1" dirty="0"/>
              <a:t>життєствердження</a:t>
            </a:r>
            <a:r>
              <a:rPr lang="uk-UA" i="1" dirty="0" smtClean="0"/>
              <a:t>;</a:t>
            </a:r>
            <a:endParaRPr lang="uk-UA" i="1" dirty="0"/>
          </a:p>
          <a:p>
            <a:pPr marL="114300" indent="0">
              <a:buNone/>
            </a:pPr>
            <a:r>
              <a:rPr lang="uk-UA" i="1" dirty="0" smtClean="0"/>
              <a:t>•   підкреслена </a:t>
            </a:r>
            <a:r>
              <a:rPr lang="uk-UA" i="1" dirty="0"/>
              <a:t>національність</a:t>
            </a:r>
            <a:r>
              <a:rPr lang="uk-UA" i="1" dirty="0" smtClean="0"/>
              <a:t>;</a:t>
            </a:r>
            <a:endParaRPr lang="uk-UA" i="1" dirty="0"/>
          </a:p>
          <a:p>
            <a:pPr marL="114300" indent="0">
              <a:buNone/>
            </a:pPr>
            <a:r>
              <a:rPr lang="uk-UA" i="1" dirty="0" smtClean="0"/>
              <a:t>•   </a:t>
            </a:r>
            <a:r>
              <a:rPr lang="uk-UA" i="1" dirty="0" err="1" smtClean="0"/>
              <a:t>історіографічність</a:t>
            </a:r>
            <a:r>
              <a:rPr lang="uk-UA" i="1" dirty="0"/>
              <a:t>.</a:t>
            </a:r>
          </a:p>
          <a:p>
            <a:endParaRPr lang="uk-UA" dirty="0"/>
          </a:p>
          <a:p>
            <a:endParaRPr lang="uk-UA" dirty="0"/>
          </a:p>
        </p:txBody>
      </p:sp>
    </p:spTree>
    <p:extLst>
      <p:ext uri="{BB962C8B-B14F-4D97-AF65-F5344CB8AC3E}">
        <p14:creationId xmlns:p14="http://schemas.microsoft.com/office/powerpoint/2010/main" val="3840583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4400" dirty="0"/>
              <a:t>Найвидатніші представники: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44824"/>
            <a:ext cx="2088232" cy="28295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180" y="2155903"/>
            <a:ext cx="2037908" cy="319951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38" y="2039868"/>
            <a:ext cx="2081257" cy="29484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962280" y="4803649"/>
            <a:ext cx="1242776" cy="369332"/>
          </a:xfrm>
          <a:prstGeom prst="rect">
            <a:avLst/>
          </a:prstGeom>
        </p:spPr>
        <p:txBody>
          <a:bodyPr wrap="none">
            <a:spAutoFit/>
          </a:bodyPr>
          <a:lstStyle/>
          <a:p>
            <a:r>
              <a:rPr lang="uk-UA" i="1" dirty="0" smtClean="0"/>
              <a:t>О. </a:t>
            </a:r>
            <a:r>
              <a:rPr lang="uk-UA" i="1" dirty="0" err="1" smtClean="0"/>
              <a:t>Влизько</a:t>
            </a:r>
            <a:endParaRPr lang="uk-UA" i="1" dirty="0"/>
          </a:p>
        </p:txBody>
      </p:sp>
      <p:sp>
        <p:nvSpPr>
          <p:cNvPr id="5" name="Прямоугольник 4"/>
          <p:cNvSpPr/>
          <p:nvPr/>
        </p:nvSpPr>
        <p:spPr>
          <a:xfrm>
            <a:off x="3639235" y="5564748"/>
            <a:ext cx="1411797" cy="369332"/>
          </a:xfrm>
          <a:prstGeom prst="rect">
            <a:avLst/>
          </a:prstGeom>
        </p:spPr>
        <p:txBody>
          <a:bodyPr wrap="none">
            <a:spAutoFit/>
          </a:bodyPr>
          <a:lstStyle/>
          <a:p>
            <a:r>
              <a:rPr lang="uk-UA" i="1" dirty="0" smtClean="0"/>
              <a:t>М. </a:t>
            </a:r>
            <a:r>
              <a:rPr lang="uk-UA" i="1" dirty="0" err="1" smtClean="0"/>
              <a:t>Йогансен</a:t>
            </a:r>
            <a:endParaRPr lang="uk-UA" i="1" dirty="0"/>
          </a:p>
        </p:txBody>
      </p:sp>
      <p:sp>
        <p:nvSpPr>
          <p:cNvPr id="6" name="Прямоугольник 5"/>
          <p:cNvSpPr/>
          <p:nvPr/>
        </p:nvSpPr>
        <p:spPr>
          <a:xfrm>
            <a:off x="6372200" y="5170752"/>
            <a:ext cx="1542602" cy="369332"/>
          </a:xfrm>
          <a:prstGeom prst="rect">
            <a:avLst/>
          </a:prstGeom>
        </p:spPr>
        <p:txBody>
          <a:bodyPr wrap="none">
            <a:spAutoFit/>
          </a:bodyPr>
          <a:lstStyle/>
          <a:p>
            <a:r>
              <a:rPr lang="uk-UA" i="1" dirty="0" smtClean="0"/>
              <a:t>Ю. Яновський</a:t>
            </a:r>
            <a:endParaRPr lang="uk-UA" i="1" dirty="0"/>
          </a:p>
        </p:txBody>
      </p:sp>
    </p:spTree>
    <p:extLst>
      <p:ext uri="{BB962C8B-B14F-4D97-AF65-F5344CB8AC3E}">
        <p14:creationId xmlns:p14="http://schemas.microsoft.com/office/powerpoint/2010/main" val="2051230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157</TotalTime>
  <Words>2274</Words>
  <Application>Microsoft Office PowerPoint</Application>
  <PresentationFormat>Экран (4:3)</PresentationFormat>
  <Paragraphs>156</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Соседство</vt:lpstr>
      <vt:lpstr>Література українського «Розстріляного Відродження»</vt:lpstr>
      <vt:lpstr>План</vt:lpstr>
      <vt:lpstr>Вступ</vt:lpstr>
      <vt:lpstr>Вступ</vt:lpstr>
      <vt:lpstr>Модернізм</vt:lpstr>
      <vt:lpstr>Неокласицизм</vt:lpstr>
      <vt:lpstr>Найвидатніші представники:</vt:lpstr>
      <vt:lpstr>Неоромантизм</vt:lpstr>
      <vt:lpstr>Найвидатніші представники: </vt:lpstr>
      <vt:lpstr>Революційний романтизм</vt:lpstr>
      <vt:lpstr>Найвидатніші представники:</vt:lpstr>
      <vt:lpstr>Символізм</vt:lpstr>
      <vt:lpstr>Найвидатніші представники:</vt:lpstr>
      <vt:lpstr>Імпресіонізм</vt:lpstr>
      <vt:lpstr>Для імпресіонізму є характерним:</vt:lpstr>
      <vt:lpstr>Найвидатніші представники:</vt:lpstr>
      <vt:lpstr>Неореалізм</vt:lpstr>
      <vt:lpstr>Найвидатніші представники:</vt:lpstr>
      <vt:lpstr>Авангардизм</vt:lpstr>
      <vt:lpstr>Найвидатніші представники:</vt:lpstr>
      <vt:lpstr>Футуризм</vt:lpstr>
      <vt:lpstr>Найвидатніші представники:</vt:lpstr>
      <vt:lpstr>Експресіонізм</vt:lpstr>
      <vt:lpstr>Найвидатніші представники:</vt:lpstr>
      <vt:lpstr>Літературні об’єднання</vt:lpstr>
      <vt:lpstr>Літературна дискусія 1925 –1928 років</vt:lpstr>
      <vt:lpstr>Літературна дискусія 1925 –1928 років</vt:lpstr>
      <vt:lpstr>Літературна дискусія 1925 –1928 років</vt:lpstr>
      <vt:lpstr>Літературна дискусія 1925 –1928 років</vt:lpstr>
      <vt:lpstr>Літературна дискусія 1925 –1928 років</vt:lpstr>
      <vt:lpstr>Страшний голод 1933 року</vt:lpstr>
      <vt:lpstr>Страшний голод 1933 року</vt:lpstr>
      <vt:lpstr>Страшний голод 1933 року</vt:lpstr>
      <vt:lpstr>Страшний голод 1933 року</vt:lpstr>
      <vt:lpstr>Страшний голод 1933 року</vt:lpstr>
      <vt:lpstr>Страшний голод 1933 року</vt:lpstr>
      <vt:lpstr>Арешти митців</vt:lpstr>
      <vt:lpstr>Арешти митців</vt:lpstr>
      <vt:lpstr>Арешти митців</vt:lpstr>
      <vt:lpstr>Арешти митців</vt:lpstr>
      <vt:lpstr>Джерела</vt:lpstr>
    </vt:vector>
  </TitlesOfParts>
  <Company>maksim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Література українського «Розстріляного Відродження»</dc:title>
  <dc:creator>Administrator</dc:creator>
  <cp:lastModifiedBy>Administrator</cp:lastModifiedBy>
  <cp:revision>13</cp:revision>
  <dcterms:created xsi:type="dcterms:W3CDTF">2015-02-11T16:59:56Z</dcterms:created>
  <dcterms:modified xsi:type="dcterms:W3CDTF">2015-02-11T19:37:50Z</dcterms:modified>
</cp:coreProperties>
</file>